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77" r:id="rId5"/>
    <p:sldId id="259" r:id="rId6"/>
    <p:sldId id="260" r:id="rId7"/>
    <p:sldId id="262" r:id="rId8"/>
    <p:sldId id="278" r:id="rId9"/>
    <p:sldId id="279" r:id="rId10"/>
    <p:sldId id="264" r:id="rId11"/>
    <p:sldId id="266" r:id="rId12"/>
    <p:sldId id="282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81" r:id="rId21"/>
    <p:sldId id="274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204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749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485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20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46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015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738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329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957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344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8413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A3450-4DCB-4B71-8249-0079F542C673}" type="datetimeFigureOut">
              <a:rPr lang="zh-TW" altLang="en-US" smtClean="0"/>
              <a:t>2015/3/17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3BF2-7B54-4D27-BE6E-4CD271C0F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467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4800" dirty="0" smtClean="0"/>
              <a:t>Risk and Asset Allocation</a:t>
            </a:r>
            <a:endParaRPr lang="zh-TW" altLang="en-US" sz="48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420888"/>
            <a:ext cx="6400800" cy="1752600"/>
          </a:xfrm>
        </p:spPr>
        <p:txBody>
          <a:bodyPr/>
          <a:lstStyle/>
          <a:p>
            <a:r>
              <a:rPr lang="en-US" altLang="zh-TW" dirty="0" err="1" smtClean="0">
                <a:solidFill>
                  <a:schemeClr val="tx1"/>
                </a:solidFill>
              </a:rPr>
              <a:t>Attilio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en-US" altLang="zh-TW" dirty="0" err="1" smtClean="0">
                <a:solidFill>
                  <a:schemeClr val="tx1"/>
                </a:solidFill>
              </a:rPr>
              <a:t>Meucci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3.1.3~3.2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796136" y="515719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0353915  </a:t>
            </a:r>
            <a:r>
              <a:rPr lang="zh-TW" altLang="en-US" dirty="0" smtClean="0"/>
              <a:t>王偉丞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403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2"/>
    </mc:Choice>
    <mc:Fallback xmlns="">
      <p:transition spd="slow" advTm="103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8" y="3472872"/>
            <a:ext cx="3878138" cy="318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Find invariants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Therefore we consider as potential invariants the "differences</a:t>
                </a:r>
                <a:r>
                  <a:rPr lang="en-US" altLang="zh-TW" sz="2400" dirty="0"/>
                  <a:t>" in </a:t>
                </a:r>
                <a:r>
                  <a:rPr lang="en-US" altLang="zh-TW" sz="2400" dirty="0" smtClean="0"/>
                  <a:t>ATMF implied </a:t>
                </a:r>
                <a:r>
                  <a:rPr lang="en-US" altLang="zh-TW" sz="2400" dirty="0"/>
                  <a:t>percentage volatility with </a:t>
                </a:r>
                <a:r>
                  <a:rPr lang="en-US" altLang="zh-TW" sz="2400" dirty="0" smtClean="0"/>
                  <a:t>generic </a:t>
                </a:r>
                <a:r>
                  <a:rPr lang="en-US" altLang="zh-TW" sz="2400" dirty="0"/>
                  <a:t>fixed rolling expiry </a:t>
                </a:r>
                <a:r>
                  <a:rPr lang="en-US" altLang="zh-TW" sz="2400" dirty="0" smtClean="0"/>
                  <a:t>v: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sub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𝑣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≡</m:t>
                    </m:r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zh-TW" altLang="en-US" sz="240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−</m:t>
                    </m: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acc>
                          <m:accPr>
                            <m:chr m:val="̌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</m:e>
                        </m:acc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24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400" i="1">
                                    <a:latin typeface="Cambria Math"/>
                                    <a:ea typeface="Cambria Math"/>
                                  </a:rPr>
                                  <m:t>𝜏</m:t>
                                </m:r>
                              </m:e>
                            </m:acc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2400" dirty="0" smtClean="0"/>
                  <a:t>  ,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/>
                      </a:rPr>
                      <m:t> </m:t>
                    </m:r>
                    <m:r>
                      <a:rPr lang="en-US" altLang="zh-TW" sz="2400" b="0" i="1" dirty="0" smtClean="0">
                        <a:latin typeface="Cambria Math"/>
                      </a:rPr>
                      <m:t>  </m:t>
                    </m:r>
                    <m:r>
                      <a:rPr lang="en-US" altLang="zh-TW" sz="2400" i="1" dirty="0" smtClean="0">
                        <a:latin typeface="Cambria Math"/>
                      </a:rPr>
                      <m:t>𝑡</m:t>
                    </m:r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∈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𝐷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</m:acc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400" b="0" i="1" smtClean="0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zh-TW" sz="2400" dirty="0" smtClean="0"/>
                  <a:t> 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zh-TW" altLang="en-US" sz="2400" dirty="0" smtClean="0"/>
                  <a:t>                                                                   </a:t>
                </a:r>
                <a:r>
                  <a:rPr lang="en-US" altLang="zh-TW" sz="2400" dirty="0" smtClean="0"/>
                  <a:t>Therefore we accept the set 					of changes in ATMF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 smtClean="0"/>
                  <a:t>implied 					volatility as invariants for 					the derivatives market</a:t>
                </a:r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963" t="-1078" r="-1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733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89"/>
    </mc:Choice>
    <mc:Fallback xmlns="">
      <p:transition spd="slow" advTm="3708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Find swap market </a:t>
            </a:r>
            <a:r>
              <a:rPr lang="en-US" altLang="zh-TW" dirty="0"/>
              <a:t>invariants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000" dirty="0" smtClean="0"/>
                  <a:t>The </a:t>
                </a:r>
                <a:r>
                  <a:rPr lang="en-US" altLang="zh-TW" sz="2000" dirty="0" err="1" smtClean="0"/>
                  <a:t>va</a:t>
                </a:r>
                <a:r>
                  <a:rPr lang="en-US" altLang="zh-TW" sz="2000" dirty="0" smtClean="0"/>
                  <a:t>-into-</a:t>
                </a:r>
                <a:r>
                  <a:rPr lang="en-US" altLang="zh-TW" sz="2000" dirty="0" err="1" smtClean="0"/>
                  <a:t>vb</a:t>
                </a:r>
                <a:r>
                  <a:rPr lang="zh-TW" altLang="en-US" sz="2000" dirty="0" smtClean="0"/>
                  <a:t> </a:t>
                </a:r>
                <a:r>
                  <a:rPr lang="en-US" altLang="zh-TW" sz="2000" dirty="0"/>
                  <a:t>forward par swap </a:t>
                </a:r>
                <a:r>
                  <a:rPr lang="en-US" altLang="zh-TW" sz="2000" dirty="0" smtClean="0"/>
                  <a:t>rate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000" dirty="0"/>
                  <a:t>is defined as follows in terms of </a:t>
                </a:r>
                <a:r>
                  <a:rPr lang="en-US" altLang="zh-TW" sz="2000" dirty="0" smtClean="0"/>
                  <a:t>the zero-coupon </a:t>
                </a:r>
                <a:r>
                  <a:rPr lang="en-US" altLang="zh-TW" sz="2000" dirty="0"/>
                  <a:t>bond prices </a:t>
                </a:r>
                <a:r>
                  <a:rPr lang="en-US" altLang="zh-TW" sz="2000" dirty="0" smtClean="0"/>
                  <a:t>Z</a:t>
                </a:r>
                <a:r>
                  <a:rPr lang="zh-TW" altLang="en-US" sz="2000" dirty="0" smtClean="0"/>
                  <a:t> </a:t>
                </a:r>
                <a:r>
                  <a:rPr lang="en-US" altLang="zh-TW" sz="2000" dirty="0"/>
                  <a:t>and an additional fixed </a:t>
                </a:r>
                <a:r>
                  <a:rPr lang="en-US" altLang="zh-TW" sz="2000" dirty="0" smtClean="0"/>
                  <a:t>parameter </a:t>
                </a:r>
                <a:r>
                  <a:rPr lang="el-GR" altLang="zh-TW" sz="2000" dirty="0" smtClean="0"/>
                  <a:t>ρ</a:t>
                </a:r>
                <a:r>
                  <a:rPr lang="en-US" altLang="zh-TW" sz="2000" dirty="0" smtClean="0"/>
                  <a:t>, </a:t>
                </a:r>
                <a:r>
                  <a:rPr lang="en-US" altLang="zh-TW" sz="2000" dirty="0"/>
                  <a:t>which in </a:t>
                </a:r>
                <a:r>
                  <a:rPr lang="en-US" altLang="zh-TW" sz="2000" dirty="0" smtClean="0"/>
                  <a:t>the US </a:t>
                </a:r>
                <a:r>
                  <a:rPr lang="en-US" altLang="zh-TW" sz="2000" dirty="0"/>
                  <a:t>swap market is three months</a:t>
                </a:r>
                <a:r>
                  <a:rPr lang="en-US" altLang="zh-TW" sz="2000" dirty="0" smtClean="0"/>
                  <a:t>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en-US" altLang="zh-TW" sz="2000" i="1">
                        <a:latin typeface="Cambria Math"/>
                        <a:ea typeface="Cambria Math"/>
                      </a:rPr>
                      <m:t>≡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sup>
                        </m:sSubSup>
                      </m:num>
                      <m:den>
                        <m:r>
                          <a:rPr lang="zh-TW" altLang="en-US" sz="2000" i="1">
                            <a:latin typeface="Cambria Math"/>
                            <a:ea typeface="Cambria Math"/>
                          </a:rPr>
                          <m:t>𝜌</m:t>
                        </m:r>
                        <m:nary>
                          <m:naryPr>
                            <m:chr m:val="∑"/>
                            <m:ctrlPr>
                              <a:rPr lang="zh-TW" altLang="en-US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=1</m:t>
                            </m:r>
                          </m:sub>
                          <m:sup>
                            <m:f>
                              <m:fPr>
                                <m:type m:val="skw"/>
                                <m:ctrlPr>
                                  <a:rPr lang="en-US" altLang="zh-TW" sz="200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𝑏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zh-TW" altLang="en-US" sz="200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𝜌</m:t>
                                </m:r>
                              </m:den>
                            </m:f>
                          </m:sup>
                          <m:e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𝑍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(</m:t>
                                </m:r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𝑎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zh-TW" altLang="en-US" sz="2000" i="1">
                                        <a:latin typeface="Cambria Math"/>
                                        <a:ea typeface="Cambria Math"/>
                                      </a:rPr>
                                      <m:t>𝜌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)</m:t>
                                </m:r>
                              </m:sup>
                            </m:sSubSup>
                          </m:e>
                        </m:nary>
                      </m:den>
                    </m:f>
                  </m:oMath>
                </a14:m>
                <a:endParaRPr lang="en-US" altLang="zh-TW" sz="2000" dirty="0" smtClean="0"/>
              </a:p>
              <a:p>
                <a:r>
                  <a:rPr lang="en-US" altLang="zh-TW" sz="2000" dirty="0"/>
                  <a:t>The parameter </a:t>
                </a:r>
                <a:r>
                  <a:rPr lang="en-US" altLang="zh-TW" sz="2000" dirty="0" err="1" smtClean="0"/>
                  <a:t>va</a:t>
                </a:r>
                <a:r>
                  <a:rPr lang="zh-TW" altLang="en-US" sz="2000" dirty="0" smtClean="0"/>
                  <a:t> </a:t>
                </a:r>
                <a:r>
                  <a:rPr lang="en-US" altLang="zh-TW" sz="2000" dirty="0"/>
                  <a:t>is called term. The parameter </a:t>
                </a:r>
                <a:r>
                  <a:rPr lang="en-US" altLang="zh-TW" sz="2000" dirty="0" err="1" smtClean="0"/>
                  <a:t>vb</a:t>
                </a:r>
                <a:r>
                  <a:rPr lang="zh-TW" altLang="en-US" sz="2000" dirty="0" smtClean="0"/>
                  <a:t> </a:t>
                </a:r>
                <a:r>
                  <a:rPr lang="en-US" altLang="zh-TW" sz="2000" dirty="0"/>
                  <a:t>is called </a:t>
                </a:r>
                <a:r>
                  <a:rPr lang="en-US" altLang="zh-TW" sz="2000" dirty="0" smtClean="0"/>
                  <a:t>tenor. The forward par </a:t>
                </a:r>
                <a:r>
                  <a:rPr lang="en-US" altLang="zh-TW" sz="2000" dirty="0"/>
                  <a:t>swap rate </a:t>
                </a:r>
                <a:r>
                  <a:rPr lang="en-US" altLang="zh-TW" sz="2000" dirty="0" smtClean="0"/>
                  <a:t>is </a:t>
                </a:r>
                <a:r>
                  <a:rPr lang="en-US" altLang="zh-TW" sz="2000" dirty="0"/>
                  <a:t>the fixed rate that makes the </a:t>
                </a:r>
                <a:r>
                  <a:rPr lang="en-US" altLang="zh-TW" sz="2000" dirty="0" smtClean="0"/>
                  <a:t>respective forward swap </a:t>
                </a:r>
                <a:r>
                  <a:rPr lang="en-US" altLang="zh-TW" sz="2000" dirty="0"/>
                  <a:t>contract worthless at </a:t>
                </a:r>
                <a:r>
                  <a:rPr lang="en-US" altLang="zh-TW" sz="2000" dirty="0" smtClean="0"/>
                  <a:t>inception</a:t>
                </a:r>
              </a:p>
              <a:p>
                <a:endParaRPr lang="en-US" altLang="zh-TW" sz="2000" dirty="0"/>
              </a:p>
              <a:p>
                <a:endParaRPr lang="en-US" altLang="zh-TW" sz="2400" dirty="0" smtClean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 r="-11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單箭頭接點 5"/>
          <p:cNvCxnSpPr/>
          <p:nvPr/>
        </p:nvCxnSpPr>
        <p:spPr>
          <a:xfrm>
            <a:off x="1763688" y="5157192"/>
            <a:ext cx="36004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2195736" y="5045687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3995936" y="5045687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5076056" y="5059002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2064931" y="5384798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i="1" dirty="0" smtClean="0"/>
              <a:t>t</a:t>
            </a:r>
            <a:endParaRPr lang="zh-TW" alt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3642660" y="5391490"/>
                <a:ext cx="841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660" y="5391490"/>
                <a:ext cx="841256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4784426" y="5373731"/>
                <a:ext cx="13547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426" y="5373731"/>
                <a:ext cx="1354794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/>
          <p:cNvCxnSpPr/>
          <p:nvPr/>
        </p:nvCxnSpPr>
        <p:spPr>
          <a:xfrm>
            <a:off x="4355976" y="5059002"/>
            <a:ext cx="0" cy="20270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4716016" y="5072317"/>
            <a:ext cx="0" cy="20270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4023842" y="4749151"/>
            <a:ext cx="301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TW" i="1" dirty="0"/>
              <a:t>ρ</a:t>
            </a:r>
            <a:endParaRPr lang="en-US" altLang="zh-TW" i="1" dirty="0"/>
          </a:p>
          <a:p>
            <a:endParaRPr lang="zh-TW" altLang="en-US" i="1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4740097" y="4764023"/>
            <a:ext cx="301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TW" i="1" dirty="0"/>
              <a:t>ρ</a:t>
            </a:r>
            <a:endParaRPr lang="en-US" altLang="zh-TW" i="1" dirty="0"/>
          </a:p>
          <a:p>
            <a:endParaRPr lang="zh-TW" altLang="en-US" i="1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4384015" y="4749151"/>
            <a:ext cx="301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TW" i="1" dirty="0"/>
              <a:t>ρ</a:t>
            </a:r>
            <a:endParaRPr lang="en-US" altLang="zh-TW" i="1" dirty="0"/>
          </a:p>
          <a:p>
            <a:endParaRPr lang="zh-TW" altLang="en-US" i="1" dirty="0"/>
          </a:p>
        </p:txBody>
      </p:sp>
    </p:spTree>
    <p:extLst>
      <p:ext uri="{BB962C8B-B14F-4D97-AF65-F5344CB8AC3E}">
        <p14:creationId xmlns:p14="http://schemas.microsoft.com/office/powerpoint/2010/main" val="116817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410"/>
    </mc:Choice>
    <mc:Fallback xmlns="">
      <p:transition spd="slow" advTm="19741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err="1" smtClean="0"/>
              <a:t>Swaption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sz="2400" dirty="0" smtClean="0"/>
                  <a:t>A vanilla </a:t>
                </a:r>
                <a:r>
                  <a:rPr lang="en-US" altLang="zh-TW" sz="2400" dirty="0" err="1" smtClean="0"/>
                  <a:t>va</a:t>
                </a:r>
                <a:r>
                  <a:rPr lang="en-US" altLang="zh-TW" sz="2400" dirty="0" smtClean="0"/>
                  <a:t>-into-</a:t>
                </a:r>
                <a:r>
                  <a:rPr lang="en-US" altLang="zh-TW" sz="2400" dirty="0" err="1" smtClean="0"/>
                  <a:t>vb</a:t>
                </a:r>
                <a:r>
                  <a:rPr lang="en-US" altLang="zh-TW" sz="2400" dirty="0" smtClean="0"/>
                  <a:t> payer </a:t>
                </a:r>
                <a:r>
                  <a:rPr lang="en-US" altLang="zh-TW" sz="2400" dirty="0" err="1" smtClean="0"/>
                  <a:t>swaption</a:t>
                </a:r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is a call option </a:t>
                </a:r>
                <a:r>
                  <a:rPr lang="en-US" altLang="zh-TW" sz="2400" dirty="0" smtClean="0"/>
                  <a:t>like, </a:t>
                </a:r>
                <a:r>
                  <a:rPr lang="en-US" altLang="zh-TW" sz="2400" dirty="0"/>
                  <a:t>where </a:t>
                </a:r>
                <a:r>
                  <a:rPr lang="en-US" altLang="zh-TW" sz="2400" dirty="0" smtClean="0"/>
                  <a:t>the underlying </a:t>
                </a:r>
                <a:r>
                  <a:rPr lang="en-US" altLang="zh-TW" sz="2400" dirty="0"/>
                  <a:t>is a maturing forward par swap </a:t>
                </a:r>
                <a:r>
                  <a:rPr lang="en-US" altLang="zh-TW" sz="2400" dirty="0" smtClean="0"/>
                  <a:t>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r>
                  <a:rPr lang="en-US" altLang="zh-TW" sz="2400" dirty="0" smtClean="0"/>
                  <a:t>And </a:t>
                </a:r>
                <a:r>
                  <a:rPr lang="en-US" altLang="zh-TW" sz="2400" dirty="0"/>
                  <a:t>the </a:t>
                </a:r>
                <a:r>
                  <a:rPr lang="en-US" altLang="zh-TW" sz="2400" dirty="0" smtClean="0"/>
                  <a:t>option expires </a:t>
                </a:r>
                <a:r>
                  <a:rPr lang="en-US" altLang="zh-TW" sz="2400" dirty="0"/>
                  <a:t>one term ahead of the time </a:t>
                </a:r>
                <a:r>
                  <a:rPr lang="en-US" altLang="zh-TW" sz="2400" dirty="0" smtClean="0"/>
                  <a:t>T when </a:t>
                </a:r>
                <a:r>
                  <a:rPr lang="en-US" altLang="zh-TW" sz="2400" dirty="0"/>
                  <a:t>the contract is </a:t>
                </a:r>
                <a:r>
                  <a:rPr lang="en-US" altLang="zh-TW" sz="2400" dirty="0" smtClean="0"/>
                  <a:t>signed    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r>
                  <a:rPr lang="en-US" altLang="zh-TW" sz="2400" dirty="0"/>
                  <a:t>Similarly, a vanilla </a:t>
                </a:r>
                <a:r>
                  <a:rPr lang="en-US" altLang="zh-TW" sz="2400" dirty="0" err="1"/>
                  <a:t>va</a:t>
                </a:r>
                <a:r>
                  <a:rPr lang="en-US" altLang="zh-TW" sz="2400" dirty="0"/>
                  <a:t>-into-</a:t>
                </a:r>
                <a:r>
                  <a:rPr lang="en-US" altLang="zh-TW" sz="2400" dirty="0" err="1"/>
                  <a:t>vb</a:t>
                </a: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receiver </a:t>
                </a:r>
                <a:r>
                  <a:rPr lang="en-US" altLang="zh-TW" sz="2400" dirty="0" err="1"/>
                  <a:t>swaption</a:t>
                </a:r>
                <a:r>
                  <a:rPr lang="en-US" altLang="zh-TW" sz="2400" dirty="0"/>
                  <a:t> is a put option </a:t>
                </a:r>
                <a:r>
                  <a:rPr lang="en-US" altLang="zh-TW" sz="2400" dirty="0" smtClean="0"/>
                  <a:t>like, with </a:t>
                </a:r>
                <a:r>
                  <a:rPr lang="en-US" altLang="zh-TW" sz="2400" dirty="0"/>
                  <a:t>underlying and expiration date as in the payer </a:t>
                </a:r>
                <a:r>
                  <a:rPr lang="en-US" altLang="zh-TW" sz="2400" dirty="0" err="1"/>
                  <a:t>swaption</a:t>
                </a:r>
                <a:r>
                  <a:rPr lang="en-US" altLang="zh-TW" sz="2400" dirty="0"/>
                  <a:t>.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 r="-8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9849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924" y="3212975"/>
            <a:ext cx="3837514" cy="337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Invariants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Swaption</a:t>
                </a:r>
                <a:r>
                  <a:rPr lang="en-US" altLang="zh-TW" sz="2400" dirty="0"/>
                  <a:t> traders focus on the normalized implied volatility, also </a:t>
                </a:r>
                <a:r>
                  <a:rPr lang="en-US" altLang="zh-TW" sz="2400" dirty="0" smtClean="0"/>
                  <a:t>known as </a:t>
                </a:r>
                <a:r>
                  <a:rPr lang="en-US" altLang="zh-TW" sz="2400" dirty="0"/>
                  <a:t>basis point implied </a:t>
                </a:r>
                <a:r>
                  <a:rPr lang="en-US" altLang="zh-TW" sz="2400" dirty="0" smtClean="0"/>
                  <a:t>volatility</a:t>
                </a:r>
              </a:p>
              <a:p>
                <a:endParaRPr lang="en-US" altLang="zh-TW" sz="2400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sz="24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𝐵𝑃</m:t>
                        </m:r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≡</m:t>
                    </m: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24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𝑎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𝑏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TW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;</m:t>
                            </m:r>
                            <m:sSub>
                              <m:sSubPr>
                                <m:ctrlPr>
                                  <a:rPr lang="en-US" altLang="zh-TW" sz="240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𝑏</m:t>
                                </m:r>
                              </m:sub>
                            </m:sSub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r>
                  <a:rPr lang="en-US" altLang="zh-TW" sz="2400" dirty="0"/>
                  <a:t>Notice that the implied </a:t>
                </a:r>
                <a:r>
                  <a:rPr lang="en-US" altLang="zh-TW" sz="2400" dirty="0" smtClean="0"/>
                  <a:t>volatility of 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</a:t>
                </a:r>
                <a:r>
                  <a:rPr lang="en-US" altLang="zh-TW" sz="2400" dirty="0" err="1" smtClean="0"/>
                  <a:t>swaption</a:t>
                </a:r>
                <a:r>
                  <a:rPr lang="en-US" altLang="zh-TW" sz="2400" dirty="0" smtClean="0"/>
                  <a:t> underlying depends </a:t>
                </a:r>
                <a:r>
                  <a:rPr lang="en-US" altLang="zh-TW" sz="2400" dirty="0"/>
                  <a:t>on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</a:t>
                </a:r>
                <a:r>
                  <a:rPr lang="en-US" altLang="zh-TW" sz="2400" dirty="0" smtClean="0"/>
                  <a:t>the extra-parameter </a:t>
                </a:r>
                <a:r>
                  <a:rPr lang="en-US" altLang="zh-TW" sz="2400" dirty="0" smtClean="0"/>
                  <a:t>vb</a:t>
                </a:r>
                <a:r>
                  <a:rPr lang="en-US" altLang="zh-TW" sz="2400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:r>
                  <a:rPr lang="en-US" altLang="zh-TW" sz="2400" dirty="0" smtClean="0"/>
                  <a:t>Consider changes </a:t>
                </a:r>
                <a:r>
                  <a:rPr lang="en-US" altLang="zh-TW" sz="2400" dirty="0"/>
                  <a:t>in ATMF </a:t>
                </a:r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implied </a:t>
                </a:r>
                <a:r>
                  <a:rPr lang="en-US" altLang="zh-TW" sz="2400" dirty="0"/>
                  <a:t>basis point </a:t>
                </a:r>
                <a:r>
                  <a:rPr lang="en-US" altLang="zh-TW" sz="2400" dirty="0" smtClean="0"/>
                  <a:t>volatility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63" t="-1078" b="-1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12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350"/>
    </mc:Choice>
    <mc:Fallback xmlns="">
      <p:transition spd="slow" advTm="7535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11648"/>
            <a:ext cx="4611216" cy="30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3.2 Projection of the invariants to the investment horizon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we project the distribution of the invariants, which we assume </a:t>
                </a:r>
                <a:r>
                  <a:rPr lang="en-US" altLang="zh-TW" sz="2400" dirty="0"/>
                  <a:t>known, to the desired investment </a:t>
                </a:r>
                <a:r>
                  <a:rPr lang="en-US" altLang="zh-TW" sz="2400" dirty="0" smtClean="0"/>
                  <a:t>horizon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consider </a:t>
                </a:r>
                <a:r>
                  <a:rPr lang="en-US" altLang="zh-TW" sz="2400" dirty="0"/>
                  <a:t>first an </a:t>
                </a:r>
                <a:r>
                  <a:rPr lang="en-US" altLang="zh-TW" sz="2400" dirty="0" smtClean="0"/>
                  <a:t>investment</a:t>
                </a:r>
              </a:p>
              <a:p>
                <a:pPr marL="0" indent="0">
                  <a:buNone/>
                </a:pPr>
                <a:r>
                  <a:rPr lang="en-US" altLang="zh-TW" sz="2400" dirty="0" smtClean="0"/>
                  <a:t>     horizon </a:t>
                </a:r>
                <a:r>
                  <a:rPr lang="el-GR" altLang="zh-TW" sz="2400" dirty="0" smtClean="0"/>
                  <a:t>τ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/>
                  <a:t>that is a </a:t>
                </a:r>
                <a:r>
                  <a:rPr lang="en-US" altLang="zh-TW" sz="2400" dirty="0" smtClean="0"/>
                  <a:t>multiple </a:t>
                </a:r>
              </a:p>
              <a:p>
                <a:pPr marL="0" indent="0">
                  <a:buNone/>
                </a:pPr>
                <a:r>
                  <a:rPr lang="en-US" altLang="zh-TW" sz="2400" dirty="0"/>
                  <a:t> </a:t>
                </a:r>
                <a:r>
                  <a:rPr lang="en-US" altLang="zh-TW" sz="2400" dirty="0" smtClean="0"/>
                  <a:t>    of </a:t>
                </a:r>
                <a:r>
                  <a:rPr lang="en-US" altLang="zh-TW" sz="2400" dirty="0"/>
                  <a:t>the estimation </a:t>
                </a:r>
                <a:r>
                  <a:rPr lang="en-US" altLang="zh-TW" sz="2400" dirty="0" smtClean="0"/>
                  <a:t>interval </a:t>
                </a:r>
                <a:r>
                  <a:rPr lang="zh-TW" altLang="en-US" sz="24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zh-TW" alt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𝜏</m:t>
                        </m:r>
                      </m:e>
                    </m:acc>
                  </m:oMath>
                </a14:m>
                <a:r>
                  <a:rPr lang="en-US" altLang="zh-TW" sz="2400" dirty="0" smtClean="0"/>
                  <a:t> </a:t>
                </a:r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The </a:t>
                </a:r>
                <a:r>
                  <a:rPr lang="en-US" altLang="zh-TW" sz="2400" dirty="0"/>
                  <a:t>invariants are </a:t>
                </a:r>
                <a:r>
                  <a:rPr lang="en-US" altLang="zh-TW" sz="2400" dirty="0" smtClean="0"/>
                  <a:t>additive.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+</m:t>
                        </m:r>
                        <m:r>
                          <a:rPr lang="zh-TW" altLang="en-US" sz="2400" b="0" i="1" smtClean="0">
                            <a:latin typeface="Cambria Math"/>
                          </a:rPr>
                          <m:t>𝜏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r>
                          <a:rPr lang="zh-TW" altLang="en-US" sz="2400" b="0" i="1" smtClean="0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en-US" altLang="zh-TW" sz="2400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  <m:r>
                          <a:rPr lang="zh-TW" altLang="en-US" sz="2400" i="1">
                            <a:latin typeface="Cambria Math"/>
                          </a:rPr>
                          <m:t>𝜏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  <m:r>
                          <a:rPr lang="zh-TW" altLang="en-US" sz="2400" i="1">
                            <a:latin typeface="Cambria Math"/>
                          </a:rPr>
                          <m:t>𝜏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−</m:t>
                        </m:r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𝜏</m:t>
                            </m:r>
                          </m:e>
                        </m:acc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  <m:r>
                          <a:rPr lang="en-US" altLang="zh-TW" sz="2400" i="1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̃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sub>
                    </m:sSub>
                  </m:oMath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6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374"/>
    </mc:Choice>
    <mc:Fallback xmlns="">
      <p:transition spd="slow" advTm="177374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err="1" smtClean="0"/>
              <a:t>Poject</a:t>
            </a:r>
            <a:r>
              <a:rPr lang="en-US" altLang="zh-TW" dirty="0" smtClean="0"/>
              <a:t> invariants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579296" cy="4525963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Commodity market compounded returns: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zh-TW" altLang="en-US" sz="2400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zh-TW" altLang="en-US" sz="2400" i="1" smtClean="0">
                        <a:latin typeface="Cambria Math"/>
                      </a:rPr>
                      <m:t>≡</m:t>
                    </m:r>
                    <m:d>
                      <m:d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zh-TW" sz="2400" dirty="0"/>
                          <m:t> </m:t>
                        </m:r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240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−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240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−2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+…+             </m:t>
                    </m:r>
                    <m:func>
                      <m:func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400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2400" i="1">
                                                <a:latin typeface="Cambria Math" panose="02040503050406030204" pitchFamily="18" charset="0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  <m:r>
                                          <a:rPr lang="en-US" altLang="zh-TW" sz="2400" b="0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zh-TW" alt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 sz="2400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−</m:t>
                                        </m:r>
                                        <m:r>
                                          <a:rPr lang="zh-TW" altLang="en-US" sz="24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altLang="zh-TW" sz="240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altLang="zh-TW" sz="2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zh-TW" altLang="en-US" sz="2400" b="0" i="1" smtClean="0">
                                    <a:latin typeface="Cambria Math"/>
                                  </a:rPr>
                                  <m:t>𝜏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Fixed-income market the changes </a:t>
                </a:r>
                <a:r>
                  <a:rPr lang="en-US" altLang="zh-TW" sz="2400" dirty="0"/>
                  <a:t>in yield to </a:t>
                </a:r>
                <a:r>
                  <a:rPr lang="en-US" altLang="zh-TW" sz="2400" dirty="0" smtClean="0"/>
                  <a:t>maturity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zh-TW" altLang="en-US" sz="2400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zh-TW" altLang="en-US" sz="2400" i="1">
                        <a:latin typeface="Cambria Math"/>
                      </a:rPr>
                      <m:t>≡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−</m:t>
                        </m:r>
                        <m:r>
                          <a:rPr lang="zh-TW" altLang="en-US" sz="2400" b="0" i="1" smtClean="0">
                            <a:latin typeface="Cambria Math"/>
                          </a:rPr>
                          <m:t>𝜏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Derivatives market the changes </a:t>
                </a:r>
                <a:r>
                  <a:rPr lang="en-US" altLang="zh-TW" sz="2400" dirty="0"/>
                  <a:t>in implied </a:t>
                </a:r>
                <a:r>
                  <a:rPr lang="en-US" altLang="zh-TW" sz="2400" dirty="0" smtClean="0"/>
                  <a:t>volatilities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zh-TW" altLang="en-US" sz="2400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zh-TW" altLang="en-US" sz="2400" i="1" smtClean="0">
                        <a:latin typeface="Cambria Math"/>
                      </a:rPr>
                      <m:t>≡</m:t>
                    </m:r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/>
                          </a:rPr>
                          <m:t>−</m:t>
                        </m:r>
                        <m:r>
                          <a:rPr lang="zh-TW" altLang="en-US" sz="2400" i="1">
                            <a:latin typeface="Cambria Math"/>
                          </a:rPr>
                          <m:t>𝜏</m:t>
                        </m:r>
                      </m:sub>
                    </m:sSub>
                  </m:oMath>
                </a14:m>
                <a:endParaRPr lang="en-US" altLang="zh-TW" sz="2400" dirty="0" smtClean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579296" cy="4525963"/>
              </a:xfrm>
              <a:blipFill rotWithShape="0">
                <a:blip r:embed="rId2"/>
                <a:stretch>
                  <a:fillRect l="-924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914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963"/>
    </mc:Choice>
    <mc:Fallback xmlns="">
      <p:transition spd="slow" advTm="6296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err="1" smtClean="0"/>
              <a:t>Poject</a:t>
            </a:r>
            <a:r>
              <a:rPr lang="en-US" altLang="zh-TW" dirty="0" smtClean="0"/>
              <a:t> characteristic function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Since </a:t>
                </a:r>
                <a:r>
                  <a:rPr lang="en-US" altLang="zh-TW" sz="2400" dirty="0"/>
                  <a:t>invariants relative to </a:t>
                </a:r>
                <a:r>
                  <a:rPr lang="en-US" altLang="zh-TW" sz="2400" dirty="0" smtClean="0"/>
                  <a:t>non-overlapping time </a:t>
                </a:r>
                <a:r>
                  <a:rPr lang="en-US" altLang="zh-TW" sz="2400" dirty="0"/>
                  <a:t>intervals, they are independent and identically distributed random variables.</a:t>
                </a:r>
              </a:p>
              <a:p>
                <a:r>
                  <a:rPr lang="en-US" altLang="zh-TW" sz="2400" dirty="0"/>
                  <a:t>This makes it straightforward to compute the distribution of the </a:t>
                </a:r>
                <a:r>
                  <a:rPr lang="en-US" altLang="zh-TW" sz="2400" dirty="0" smtClean="0"/>
                  <a:t>investment horizon </a:t>
                </a:r>
                <a:r>
                  <a:rPr lang="en-US" altLang="zh-TW" sz="2400" dirty="0"/>
                  <a:t>invariants</a:t>
                </a:r>
                <a:r>
                  <a:rPr lang="en-US" altLang="zh-TW" sz="2400" dirty="0" smtClean="0"/>
                  <a:t>.</a:t>
                </a:r>
              </a:p>
              <a:p>
                <a:r>
                  <a:rPr lang="en-US" altLang="zh-TW" sz="2400" dirty="0" smtClean="0"/>
                  <a:t>The investment-horizon </a:t>
                </a:r>
                <a:r>
                  <a:rPr lang="en-US" altLang="zh-TW" sz="2400" dirty="0"/>
                  <a:t>characteristic function is simply a power of the </a:t>
                </a:r>
                <a:r>
                  <a:rPr lang="en-US" altLang="zh-TW" sz="2400" dirty="0" smtClean="0"/>
                  <a:t>estimated </a:t>
                </a:r>
                <a:r>
                  <a:rPr lang="en-US" altLang="zh-TW" sz="2400" dirty="0"/>
                  <a:t>interval characteristic function</a:t>
                </a:r>
                <a:r>
                  <a:rPr lang="en-US" altLang="zh-TW" sz="2400" dirty="0" smtClean="0"/>
                  <a:t>:</a:t>
                </a:r>
              </a:p>
              <a:p>
                <a:r>
                  <a:rPr lang="en-US" altLang="zh-TW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24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400" b="0" i="1" smtClean="0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</m:sup>
                    </m:sSup>
                  </m:oMath>
                </a14:m>
                <a:r>
                  <a:rPr lang="en-US" altLang="zh-TW" sz="2400" dirty="0"/>
                  <a:t>  </a:t>
                </a:r>
                <a:endParaRPr lang="en-US" altLang="zh-TW" sz="2400" dirty="0" smtClean="0"/>
              </a:p>
              <a:p>
                <a:r>
                  <a:rPr lang="en-US" altLang="zh-TW" sz="2400" dirty="0" smtClean="0"/>
                  <a:t>Where </a:t>
                </a:r>
                <a:r>
                  <a:rPr lang="en-US" altLang="zh-TW" sz="2400" dirty="0"/>
                  <a:t>the characteristic function on the right hand side does not depend </a:t>
                </a:r>
                <a:r>
                  <a:rPr lang="en-US" altLang="zh-TW" sz="2400" dirty="0" smtClean="0"/>
                  <a:t>on the </a:t>
                </a:r>
                <a:r>
                  <a:rPr lang="en-US" altLang="zh-TW" sz="2400" dirty="0"/>
                  <a:t>specific </a:t>
                </a:r>
                <a:r>
                  <a:rPr lang="en-US" altLang="zh-TW" sz="2400" dirty="0" smtClean="0"/>
                  <a:t>time t                                                </a:t>
                </a:r>
                <a:endParaRPr lang="en-US" altLang="zh-TW" dirty="0" smtClean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 r="-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26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337"/>
    </mc:Choice>
    <mc:Fallback xmlns="">
      <p:transition spd="slow" advTm="34337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/>
              <a:t>P</a:t>
            </a:r>
            <a:r>
              <a:rPr lang="en-US" altLang="zh-TW" dirty="0" smtClean="0"/>
              <a:t>roof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755576" y="3931504"/>
                <a:ext cx="8064896" cy="316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 smtClean="0"/>
                  <a:t>the </a:t>
                </a:r>
                <a:r>
                  <a:rPr lang="en-US" altLang="zh-TW" sz="2000" dirty="0" smtClean="0"/>
                  <a:t>investment-horizon </a:t>
                </a:r>
                <a:r>
                  <a:rPr lang="en-US" altLang="zh-TW" sz="2000" dirty="0"/>
                  <a:t>pdf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2000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0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sz="2000" dirty="0" smtClean="0"/>
                  <a:t>or the </a:t>
                </a:r>
                <a:r>
                  <a:rPr lang="en-US" altLang="zh-TW" sz="2000" dirty="0"/>
                  <a:t>estimation-interval pdf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0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</m:sub>
                    </m:sSub>
                  </m:oMath>
                </a14:m>
                <a:r>
                  <a:rPr lang="en-US" altLang="zh-TW" sz="2000" dirty="0"/>
                  <a:t>can be easily derived </a:t>
                </a:r>
                <a:r>
                  <a:rPr lang="en-US" altLang="zh-TW" sz="2000" dirty="0" smtClean="0"/>
                  <a:t>from this </a:t>
                </a:r>
                <a:r>
                  <a:rPr lang="en-US" altLang="zh-TW" sz="2000" dirty="0"/>
                  <a:t>expression by means of the generic relations </a:t>
                </a:r>
                <a:r>
                  <a:rPr lang="en-US" altLang="zh-TW" sz="2000" dirty="0" smtClean="0"/>
                  <a:t>between the </a:t>
                </a:r>
                <a:r>
                  <a:rPr lang="en-US" altLang="zh-TW" sz="2000" dirty="0"/>
                  <a:t>probability density function and the characteristic </a:t>
                </a:r>
                <a:r>
                  <a:rPr lang="en-US" altLang="zh-TW" sz="2000" dirty="0" smtClean="0"/>
                  <a:t>function</a:t>
                </a:r>
                <a:r>
                  <a:rPr lang="en-US" altLang="zh-TW" sz="2000" dirty="0" smtClean="0"/>
                  <a:t>.</a:t>
                </a:r>
                <a:endParaRPr lang="en-US" altLang="zh-TW" sz="2000" i="1" dirty="0" smtClean="0">
                  <a:latin typeface="Cambria Math" panose="02040503050406030204" pitchFamily="18" charset="0"/>
                  <a:ea typeface="Cambria Math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 smtClean="0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r>
                      <a:rPr lang="en-US" altLang="zh-TW" sz="2400" b="0" i="1" smtClean="0">
                        <a:latin typeface="Cambria Math"/>
                      </a:rPr>
                      <m:t>𝐹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𝑋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/>
                      </a:rPr>
                      <m:t>  ,   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sub>
                    </m:sSub>
                    <m:r>
                      <a:rPr lang="en-US" altLang="zh-TW" sz="2400" b="0" i="0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𝐹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altLang="zh-TW" sz="2400" b="0" i="1" smtClean="0">
                        <a:latin typeface="Cambria Math"/>
                      </a:rPr>
                      <m:t>[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𝑋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]</m:t>
                    </m:r>
                  </m:oMath>
                </a14:m>
                <a:endParaRPr lang="en-US" altLang="zh-TW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zh-TW" altLang="en-US" sz="24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</m:e>
                    </m:nary>
                  </m:oMath>
                </a14:m>
                <a:r>
                  <a:rPr lang="en-US" altLang="zh-TW" sz="2400" dirty="0" smtClean="0"/>
                  <a:t>   </a:t>
                </a:r>
                <a:endParaRPr lang="en-US" altLang="zh-TW" sz="2400" i="1" dirty="0" smtClean="0">
                  <a:latin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nary>
                      <m:nary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zh-TW" altLang="en-US" sz="24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e>
                    </m:nary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endParaRPr lang="en-US" altLang="zh-TW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TW" altLang="en-US" sz="2400" dirty="0"/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931504"/>
                <a:ext cx="8064896" cy="3162341"/>
              </a:xfrm>
              <a:prstGeom prst="rect">
                <a:avLst/>
              </a:prstGeom>
              <a:blipFill rotWithShape="0">
                <a:blip r:embed="rId2"/>
                <a:stretch>
                  <a:fillRect l="-1058" t="-9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55576" y="1415976"/>
                <a:ext cx="7920880" cy="2600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+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≡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𝑖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  <m:r>
                                  <a:rPr lang="en-US" altLang="zh-TW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</a:rPr>
                              <m:t>+…+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/>
                                  </a:rPr>
                                  <m:t>+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  <m:r>
                                  <a:rPr lang="en-US" altLang="zh-TW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endParaRPr lang="en-US" altLang="zh-TW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 smtClean="0"/>
                  <a:t> 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+…+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TW" dirty="0" smtClean="0"/>
                  <a:t>       set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𝑇</m:t>
                    </m:r>
                  </m:oMath>
                </a14:m>
                <a:r>
                  <a:rPr lang="en-US" altLang="zh-TW" dirty="0" smtClean="0"/>
                  <a:t>’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𝑖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sup>
                        </m:sSup>
                        <m:r>
                          <a:rPr lang="en-US" altLang="zh-TW" i="1">
                            <a:latin typeface="Cambria Math"/>
                          </a:rPr>
                          <m:t>…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𝑖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′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𝑖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sup>
                        </m:sSup>
                      </m:e>
                    </m:d>
                    <m:r>
                      <a:rPr lang="en-US" altLang="zh-TW" i="1">
                        <a:latin typeface="Cambria Math"/>
                      </a:rPr>
                      <m:t>…</m:t>
                    </m:r>
                    <m:r>
                      <a:rPr lang="en-US" altLang="zh-TW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𝑖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′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r>
                  <a:rPr lang="en-US" altLang="zh-TW" dirty="0" smtClean="0"/>
                  <a:t>                        independent</a:t>
                </a:r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 smtClean="0"/>
                  <a:t> 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𝐸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sup>
                            </m:sSup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ea typeface="Cambria Math"/>
                                  </a:rPr>
                                  <m:t>𝑋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zh-TW" altLang="en-US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𝜔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                         identical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                   </m:t>
                    </m:r>
                    <m:r>
                      <a:rPr lang="en-US" altLang="zh-TW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i="1" smtClean="0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</m:d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</m:sup>
                    </m:sSup>
                  </m:oMath>
                </a14:m>
                <a:endParaRPr lang="en-US" altLang="zh-TW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15976"/>
                <a:ext cx="7920880" cy="2600905"/>
              </a:xfrm>
              <a:prstGeom prst="rect">
                <a:avLst/>
              </a:prstGeom>
              <a:blipFill rotWithShape="0">
                <a:blip r:embed="rId3"/>
                <a:stretch>
                  <a:fillRect l="-53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303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6"/>
    </mc:Choice>
    <mc:Fallback xmlns="">
      <p:transition spd="slow" advTm="5196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Infinitely divisible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If </a:t>
                </a:r>
                <a:r>
                  <a:rPr lang="en-US" altLang="zh-TW" sz="2400" dirty="0"/>
                  <a:t>the distribution of the estimated </a:t>
                </a:r>
                <a:r>
                  <a:rPr lang="en-US" altLang="zh-TW" sz="2400" dirty="0" smtClean="0"/>
                  <a:t>invariant is </a:t>
                </a:r>
                <a:r>
                  <a:rPr lang="en-US" altLang="zh-TW" sz="2400" dirty="0"/>
                  <a:t>infinitely </a:t>
                </a:r>
                <a:r>
                  <a:rPr lang="en-US" altLang="zh-TW" sz="2400" dirty="0" smtClean="0"/>
                  <a:t>divisible, </a:t>
                </a:r>
                <a:r>
                  <a:rPr lang="en-US" altLang="zh-TW" sz="2400" dirty="0"/>
                  <a:t>we can drop </a:t>
                </a:r>
                <a:r>
                  <a:rPr lang="en-US" altLang="zh-TW" sz="2400" dirty="0" smtClean="0"/>
                  <a:t>the hypothesis before</a:t>
                </a:r>
              </a:p>
              <a:p>
                <a:endParaRPr lang="en-US" altLang="zh-TW" sz="2400" dirty="0" smtClean="0"/>
              </a:p>
              <a:p>
                <a:r>
                  <a:rPr lang="en-US" altLang="zh-TW" sz="2400" dirty="0" smtClean="0"/>
                  <a:t>the </a:t>
                </a:r>
                <a:r>
                  <a:rPr lang="en-US" altLang="zh-TW" sz="2400" dirty="0"/>
                  <a:t>distribution of a random variable </a:t>
                </a:r>
                <a:r>
                  <a:rPr lang="en-US" altLang="zh-TW" sz="2400" dirty="0" smtClean="0"/>
                  <a:t>X is </a:t>
                </a:r>
                <a:r>
                  <a:rPr lang="en-US" altLang="zh-TW" sz="2400" dirty="0"/>
                  <a:t>infinitely </a:t>
                </a:r>
                <a:r>
                  <a:rPr lang="en-US" altLang="zh-TW" sz="2400" dirty="0" smtClean="0"/>
                  <a:t>divisible if</a:t>
                </a:r>
                <a:r>
                  <a:rPr lang="en-US" altLang="zh-TW" sz="2400" dirty="0"/>
                  <a:t>, for any integer </a:t>
                </a:r>
                <a:r>
                  <a:rPr lang="en-US" altLang="zh-TW" sz="2400" dirty="0" smtClean="0"/>
                  <a:t>T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/>
                  <a:t>, the distribution of X is the same as the distribution </a:t>
                </a:r>
                <a:r>
                  <a:rPr lang="en-US" altLang="zh-TW" sz="2400" dirty="0" smtClean="0"/>
                  <a:t>of the </a:t>
                </a:r>
                <a:r>
                  <a:rPr lang="en-US" altLang="zh-TW" sz="2400" dirty="0"/>
                  <a:t>sum of </a:t>
                </a:r>
                <a:r>
                  <a:rPr lang="en-US" altLang="zh-TW" sz="2400" dirty="0" smtClean="0"/>
                  <a:t>T</a:t>
                </a:r>
                <a:r>
                  <a:rPr lang="zh-TW" altLang="en-US" sz="2400" dirty="0" smtClean="0"/>
                  <a:t> </a:t>
                </a:r>
                <a:r>
                  <a:rPr lang="en-US" altLang="zh-TW" sz="2400" dirty="0"/>
                  <a:t>suitably chosen </a:t>
                </a:r>
                <a:r>
                  <a:rPr lang="en-US" altLang="zh-TW" sz="2400" dirty="0" smtClean="0"/>
                  <a:t>independent </a:t>
                </a:r>
                <a:r>
                  <a:rPr lang="en-US" altLang="zh-TW" sz="2400" dirty="0"/>
                  <a:t>and identically distributed </a:t>
                </a:r>
                <a:r>
                  <a:rPr lang="en-US" altLang="zh-TW" sz="2400" dirty="0" smtClean="0"/>
                  <a:t>random variables</a:t>
                </a:r>
                <a:endParaRPr lang="en-US" altLang="zh-TW" sz="2400" dirty="0"/>
              </a:p>
              <a:p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𝑋</m:t>
                    </m:r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/>
                      </a:rPr>
                      <m:t>+…+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    EX:</a:t>
                </a:r>
                <a:r>
                  <a:rPr lang="zh-TW" altLang="en-US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𝑋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~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𝑁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zh-TW" altLang="en-US" sz="2400" b="0" i="1" smtClean="0">
                            <a:latin typeface="Cambria Math"/>
                            <a:ea typeface="Cambria Math"/>
                          </a:rPr>
                          <m:t>𝜇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zh-TW" altLang="en-US" sz="2400" dirty="0" smtClean="0"/>
                  <a:t>   </a:t>
                </a:r>
                <a:r>
                  <a:rPr lang="en-US" altLang="zh-TW" sz="2400" dirty="0" smtClean="0"/>
                  <a:t>,  </a:t>
                </a:r>
                <a:r>
                  <a:rPr lang="zh-TW" altLang="en-US" sz="24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 smtClean="0">
                        <a:latin typeface="Cambria Math"/>
                        <a:ea typeface="Cambria Math"/>
                      </a:rPr>
                      <m:t>~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𝑁</m:t>
                    </m:r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(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zh-TW" altLang="en-US" sz="2400" b="0" i="1" smtClean="0">
                            <a:latin typeface="Cambria Math"/>
                            <a:ea typeface="Cambria Math"/>
                          </a:rPr>
                          <m:t>𝜇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𝑇</m:t>
                        </m:r>
                      </m:den>
                    </m:f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,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b="0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  <m:sup>
                            <m:r>
                              <a:rPr lang="en-US" altLang="zh-TW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zh-TW" altLang="en-US" sz="2400" dirty="0" smtClean="0"/>
                  <a:t>  </a:t>
                </a:r>
                <a:endParaRPr lang="en-US" altLang="zh-TW" sz="2400" dirty="0" smtClean="0"/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547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2"/>
    </mc:Choice>
    <mc:Fallback xmlns="">
      <p:transition spd="slow" advTm="1032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Relation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000" dirty="0" smtClean="0"/>
                  <a:t>The projection formula implies </a:t>
                </a:r>
                <a:r>
                  <a:rPr lang="en-US" altLang="zh-TW" sz="2000" dirty="0"/>
                  <a:t>a special relation between the </a:t>
                </a:r>
                <a:r>
                  <a:rPr lang="en-US" altLang="zh-TW" sz="2000" dirty="0" smtClean="0"/>
                  <a:t>projected moments </a:t>
                </a:r>
                <a:r>
                  <a:rPr lang="en-US" altLang="zh-TW" sz="2000" dirty="0"/>
                  <a:t>and the estimated moments of the </a:t>
                </a:r>
                <a:r>
                  <a:rPr lang="en-US" altLang="zh-TW" sz="2000" dirty="0" smtClean="0"/>
                  <a:t>invariants</a:t>
                </a:r>
              </a:p>
              <a:p>
                <a:endParaRPr lang="en-US" altLang="zh-TW" sz="2000" dirty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2000" b="0" i="1" smtClean="0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0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000" b="0" i="1" smtClean="0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000" b="0" i="1" smtClean="0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000" b="0" i="1" smtClean="0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r>
                      <a:rPr lang="en-US" altLang="zh-TW" sz="2000" b="0" i="1" smtClean="0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000" b="0" i="1" smtClean="0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</m:e>
                    </m:d>
                  </m:oMath>
                </a14:m>
                <a:endParaRPr lang="en-US" altLang="zh-TW" sz="2000" dirty="0" smtClean="0"/>
              </a:p>
              <a:p>
                <a:endParaRPr lang="en-US" altLang="zh-TW" sz="2000" b="1" dirty="0"/>
              </a:p>
              <a:p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2000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0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20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20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r>
                      <a:rPr lang="en-US" altLang="zh-TW" sz="2000" i="1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000" b="0" i="1" smtClean="0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</m:e>
                    </m:d>
                  </m:oMath>
                </a14:m>
                <a:endParaRPr lang="en-US" altLang="zh-TW" sz="2000" dirty="0" smtClean="0"/>
              </a:p>
              <a:p>
                <a:endParaRPr lang="en-US" altLang="zh-TW" sz="2400" dirty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667" t="-8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3923928" y="2574766"/>
                <a:ext cx="5797580" cy="4267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Proof: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</m:sup>
                    </m:sSup>
                  </m:oMath>
                </a14:m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f>
                        <m:f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∅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∅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,</m:t>
                                      </m:r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TW" altLang="en-US" i="1">
                                              <a:latin typeface="Cambria Math"/>
                                            </a:rPr>
                                            <m:t>𝜏</m:t>
                                          </m:r>
                                        </m:e>
                                      </m:acc>
                                    </m:sub>
                                  </m:sSub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zh-TW" altLang="en-US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</m:num>
                                <m:den>
                                  <m:acc>
                                    <m:accPr>
                                      <m:chr m:val="̃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acc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𝜕𝜔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                        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num>
                        <m:den>
                          <m:acc>
                            <m:accPr>
                              <m:chr m:val="̃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e>
                          </m:acc>
                        </m:den>
                      </m:f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∅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acc>
                                </m:sub>
                              </m:sSub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))</m:t>
                          </m:r>
                        </m:e>
                        <m:sup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num>
                            <m:den>
                              <m:acc>
                                <m:accPr>
                                  <m:chr m:val="̃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acc>
                            </m:den>
                          </m:f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∅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acc>
                                </m:sub>
                              </m:sSub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𝜕𝜔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dirty="0" smtClean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𝑖𝑋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TW" b="0" dirty="0" smtClean="0">
                  <a:ea typeface="Cambria Math" panose="02040503050406030204" pitchFamily="18" charset="0"/>
                </a:endParaRPr>
              </a:p>
              <a:p>
                <a:r>
                  <a:rPr lang="en-US" altLang="zh-TW" dirty="0" smtClean="0"/>
                  <a:t>And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𝑋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</m:oMath>
                </a14:m>
                <a:r>
                  <a:rPr lang="en-US" altLang="zh-TW" dirty="0" smtClean="0"/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𝑖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∅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num>
                        <m:den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𝜕𝜔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𝑖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num>
                        <m:den>
                          <m:acc>
                            <m:accPr>
                              <m:chr m:val="̃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e>
                          </m:acc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∗1∗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∅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TW" altLang="en-US" i="1">
                                          <a:latin typeface="Cambria Math"/>
                                        </a:rPr>
                                        <m:t>𝜏</m:t>
                                      </m:r>
                                    </m:e>
                                  </m:acc>
                                </m:sub>
                              </m:sSub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num>
                        <m:den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𝜕𝜔</m:t>
                          </m:r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                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num>
                        <m:den>
                          <m:acc>
                            <m:accPr>
                              <m:chr m:val="̃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e>
                          </m:acc>
                        </m:den>
                      </m:f>
                      <m:d>
                        <m:d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ea typeface="Cambria Math"/>
                                    </a:rPr>
                                    <m:t>∅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/>
                                        </a:rPr>
                                        <m:t>,</m:t>
                                      </m:r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zh-TW" altLang="en-US" i="1">
                                              <a:latin typeface="Cambria Math"/>
                                            </a:rPr>
                                            <m:t>𝜏</m:t>
                                          </m:r>
                                        </m:e>
                                      </m:acc>
                                    </m:sub>
                                  </m:sSub>
                                </m:sub>
                              </m:sSub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num>
                            <m:den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𝜕𝜔</m:t>
                              </m:r>
                            </m:den>
                          </m:f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num>
                        <m:den>
                          <m:acc>
                            <m:accPr>
                              <m:chr m:val="̃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e>
                          </m:acc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̃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acc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574766"/>
                <a:ext cx="5797580" cy="4267900"/>
              </a:xfrm>
              <a:prstGeom prst="rect">
                <a:avLst/>
              </a:prstGeom>
              <a:blipFill rotWithShape="0">
                <a:blip r:embed="rId3"/>
                <a:stretch>
                  <a:fillRect l="-9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49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802"/>
    </mc:Choice>
    <mc:Fallback xmlns="">
      <p:transition spd="slow" advTm="27680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3.1.3 Derivatives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We </a:t>
            </a:r>
            <a:r>
              <a:rPr lang="en-US" altLang="zh-TW" sz="2400" dirty="0"/>
              <a:t>pursue the quest for invariance in the derivatives </a:t>
            </a:r>
            <a:r>
              <a:rPr lang="en-US" altLang="zh-TW" sz="2400" dirty="0" smtClean="0"/>
              <a:t>market</a:t>
            </a:r>
          </a:p>
          <a:p>
            <a:endParaRPr lang="en-US" altLang="zh-TW" sz="2400" dirty="0" smtClean="0"/>
          </a:p>
          <a:p>
            <a:r>
              <a:rPr lang="en-US" altLang="zh-TW" sz="2400" dirty="0" smtClean="0"/>
              <a:t>Focus  on </a:t>
            </a:r>
            <a:r>
              <a:rPr lang="en-US" altLang="zh-TW" sz="2400" dirty="0"/>
              <a:t>vanilla European </a:t>
            </a:r>
            <a:r>
              <a:rPr lang="en-US" altLang="zh-TW" sz="2400" dirty="0" smtClean="0"/>
              <a:t>options</a:t>
            </a:r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將歐式選擇權在時間</a:t>
            </a:r>
            <a:r>
              <a:rPr lang="en-US" altLang="zh-TW" sz="2400" dirty="0" smtClean="0"/>
              <a:t>t</a:t>
            </a:r>
            <a:r>
              <a:rPr lang="zh-TW" altLang="en-US" sz="2400" dirty="0" smtClean="0"/>
              <a:t>時的價格訂為</a:t>
            </a:r>
            <a:r>
              <a:rPr lang="en-US" altLang="zh-TW" sz="2400" dirty="0" smtClean="0"/>
              <a:t>Dt</a:t>
            </a:r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en-US" altLang="zh-TW" sz="2400" dirty="0"/>
              <a:t>h</a:t>
            </a:r>
            <a:r>
              <a:rPr lang="zh-TW" altLang="en-US" sz="2400" dirty="0" smtClean="0"/>
              <a:t> </a:t>
            </a:r>
            <a:r>
              <a:rPr lang="en-US" altLang="zh-TW" sz="2400" dirty="0"/>
              <a:t>is a specific pricing </a:t>
            </a:r>
            <a:r>
              <a:rPr lang="en-US" altLang="zh-TW" sz="2400" dirty="0" smtClean="0"/>
              <a:t>function and </a:t>
            </a:r>
            <a:r>
              <a:rPr lang="en-US" altLang="zh-TW" sz="2400" dirty="0" err="1" smtClean="0"/>
              <a:t>Vt</a:t>
            </a:r>
            <a:r>
              <a:rPr lang="en-US" altLang="zh-TW" sz="2400" dirty="0" smtClean="0"/>
              <a:t> is </a:t>
            </a:r>
            <a:r>
              <a:rPr lang="en-US" altLang="zh-TW" sz="2400" dirty="0"/>
              <a:t>the price at time </a:t>
            </a:r>
            <a:r>
              <a:rPr lang="en-US" altLang="zh-TW" sz="2400" dirty="0" smtClean="0"/>
              <a:t>t of </a:t>
            </a:r>
            <a:r>
              <a:rPr lang="en-US" altLang="zh-TW" sz="2400" dirty="0"/>
              <a:t>a set of market </a:t>
            </a:r>
            <a:r>
              <a:rPr lang="en-US" altLang="zh-TW" sz="2400" dirty="0" smtClean="0"/>
              <a:t>variables.</a:t>
            </a:r>
            <a:endParaRPr lang="zh-TW" alt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10756"/>
            <a:ext cx="2262567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3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11"/>
    </mc:Choice>
    <mc:Fallback xmlns="">
      <p:transition spd="slow" advTm="7701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:r>
                  <a:rPr lang="en-US" altLang="zh-TW" sz="3600" dirty="0" smtClean="0"/>
                  <a:t>Proof </a:t>
                </a:r>
                <a14:m>
                  <m:oMath xmlns:m="http://schemas.openxmlformats.org/officeDocument/2006/math">
                    <m:r>
                      <a:rPr lang="en-US" altLang="zh-TW" sz="3600" i="1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6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3600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3600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3600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3600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36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lang="en-US" altLang="zh-TW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36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3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36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r>
                      <a:rPr lang="en-US" altLang="zh-TW" sz="3600" i="1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36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36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3600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36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36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</m:e>
                    </m:d>
                  </m:oMath>
                </a14:m>
                <a:endParaRPr lang="zh-TW" altLang="en-US" sz="36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328592"/>
              </a:xfrm>
            </p:spPr>
            <p:txBody>
              <a:bodyPr>
                <a:normAutofit fontScale="85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1900" i="1" smtClean="0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1900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1900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1900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lang="en-US" altLang="zh-TW" sz="19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19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zh-TW" sz="19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19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19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190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19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∅(0)</m:t>
                        </m:r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zh-TW" altLang="en-US" sz="1900" dirty="0"/>
                  <a:t>   </a:t>
                </a:r>
                <a:r>
                  <a:rPr lang="en-US" altLang="zh-TW" sz="1900" dirty="0"/>
                  <a:t>and,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r>
                      <a:rPr lang="en-US" altLang="zh-TW" sz="19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))</m:t>
                            </m:r>
                          </m:e>
                          <m:sup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num>
                              <m:den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den>
                            </m:f>
                          </m:sup>
                        </m:sSup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r>
                      <a:rPr lang="en-US" altLang="zh-TW" sz="19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sz="1900" i="1" dirty="0">
                  <a:latin typeface="Cambria Math" panose="02040503050406030204" pitchFamily="18" charset="0"/>
                </a:endParaRPr>
              </a:p>
              <a:p>
                <a:r>
                  <a:rPr lang="en-US" altLang="zh-TW" sz="1900" dirty="0"/>
                  <a:t>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19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sSup>
                      <m:sSup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))</m:t>
                        </m:r>
                      </m:e>
                      <m:sup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</m:oMath>
                </a14:m>
                <a:endParaRPr lang="en-US" altLang="zh-TW" sz="1900" dirty="0" smtClean="0"/>
              </a:p>
              <a:p>
                <a:endParaRPr lang="en-US" altLang="zh-TW" sz="1900" dirty="0"/>
              </a:p>
              <a:p>
                <a:r>
                  <a:rPr lang="zh-TW" altLang="en-US" sz="1900" dirty="0"/>
                  <a:t> </a:t>
                </a:r>
                <a:r>
                  <a:rPr lang="en-US" altLang="zh-TW" sz="1900" dirty="0"/>
                  <a:t>so, </a:t>
                </a:r>
                <a14:m>
                  <m:oMath xmlns:m="http://schemas.openxmlformats.org/officeDocument/2006/math">
                    <m:r>
                      <a:rPr lang="en-US" altLang="zh-TW" sz="19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altLang="zh-TW" sz="19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190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  <a:ea typeface="Cambria Math"/>
                                      </a:rPr>
                                      <m:t>∅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19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1900" i="1">
                                                <a:latin typeface="Cambria Math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num>
                              <m:den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den>
                            </m:f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9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num>
                          <m:den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𝜕𝜔</m:t>
                            </m:r>
                          </m:den>
                        </m:f>
                      </m:e>
                    </m:d>
                  </m:oMath>
                </a14:m>
                <a:endParaRPr lang="en-US" altLang="zh-TW" sz="19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                           </m:t>
                    </m:r>
                    <m:r>
                      <a:rPr lang="en-US" altLang="zh-TW" sz="1900" i="1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num>
                              <m:den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den>
                            </m:f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∗1∗</m:t>
                        </m:r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num>
                          <m:den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𝜕𝜔</m:t>
                            </m:r>
                          </m:den>
                        </m:f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num>
                          <m:den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𝜕𝜔</m:t>
                            </m:r>
                          </m:den>
                        </m:f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∗1∗</m:t>
                        </m:r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  <m:d>
                              <m:d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num>
                          <m:den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p>
                              <m:sSup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altLang="zh-TW" sz="19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𝑇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  <m:r>
                                      <a:rPr lang="en-US" altLang="zh-TW" sz="19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  <a:ea typeface="Cambria Math"/>
                                      </a:rPr>
                                      <m:t>∅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𝑇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zh-TW" altLang="en-US" sz="19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𝜕𝜔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num>
                              <m:den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den>
                            </m:f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  <a:ea typeface="Cambria Math"/>
                                      </a:rPr>
                                      <m:t>∅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19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1900" i="1">
                                                <a:latin typeface="Cambria Math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𝜕𝜔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</m:oMath>
                </a14:m>
                <a:endParaRPr lang="en-US" altLang="zh-TW" sz="1900" dirty="0"/>
              </a:p>
              <a:p>
                <a14:m>
                  <m:oMath xmlns:m="http://schemas.openxmlformats.org/officeDocument/2006/math">
                    <m:r>
                      <a:rPr lang="en-US" altLang="zh-TW" sz="1900" i="1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1900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1900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1900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e>
                    </m:d>
                    <m:r>
                      <a:rPr lang="en-US" altLang="zh-TW" sz="190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d>
                      <m:d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r>
                      <a:rPr lang="en-US" altLang="zh-TW" sz="19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</m:oMath>
                </a14:m>
                <a:endParaRPr lang="en-US" altLang="zh-TW" sz="1900" dirty="0" smtClean="0"/>
              </a:p>
              <a:p>
                <a:r>
                  <a:rPr lang="en-US" altLang="zh-TW" sz="1900" dirty="0" smtClean="0"/>
                  <a:t>                       </a:t>
                </a:r>
                <a14:m>
                  <m:oMath xmlns:m="http://schemas.openxmlformats.org/officeDocument/2006/math"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𝜕𝜔</m:t>
                        </m:r>
                      </m:den>
                    </m:f>
                    <m:r>
                      <a:rPr lang="en-US" altLang="zh-TW" sz="19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</m:sSub>
                          </m:sub>
                        </m:sSub>
                        <m:d>
                          <m:d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num>
                      <m:den>
                        <m:r>
                          <a:rPr lang="zh-TW" altLang="en-US" sz="1900" i="1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9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1900" dirty="0" smtClean="0"/>
              </a:p>
              <a:p>
                <a:r>
                  <a:rPr lang="en-US" altLang="zh-TW" sz="1900" dirty="0"/>
                  <a:t> </a:t>
                </a:r>
                <a:r>
                  <a:rPr lang="en-US" altLang="zh-TW" sz="1900" dirty="0" smtClean="0"/>
                  <a:t>                      </a:t>
                </a:r>
                <a14:m>
                  <m:oMath xmlns:m="http://schemas.openxmlformats.org/officeDocument/2006/math"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19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  <a:ea typeface="Cambria Math"/>
                                      </a:rPr>
                                      <m:t>∅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19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1900" i="1">
                                                <a:latin typeface="Cambria Math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𝜕𝜔</m:t>
                                </m:r>
                              </m:den>
                            </m:f>
                          </m:e>
                        </m:d>
                        <m:d>
                          <m:dPr>
                            <m:ctrlP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  <a:ea typeface="Cambria Math"/>
                                      </a:rPr>
                                      <m:t>∅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19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1900" i="1">
                                                <a:latin typeface="Cambria Math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𝜕𝜔</m:t>
                                </m:r>
                              </m:den>
                            </m:f>
                          </m:e>
                        </m:d>
                        <m:r>
                          <a:rPr lang="en-US" altLang="zh-TW" sz="19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9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19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900" i="1">
                                        <a:latin typeface="Cambria Math"/>
                                        <a:ea typeface="Cambria Math"/>
                                      </a:rPr>
                                      <m:t>∅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19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1900" i="1">
                                                <a:latin typeface="Cambria Math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</m:sub>
                                    </m:sSub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zh-TW" altLang="en-US" sz="1900" i="1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1900" i="1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p>
                                    <m: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d>
                  </m:oMath>
                </a14:m>
                <a:endParaRPr lang="en-US" altLang="zh-TW" sz="1900" i="1" dirty="0" smtClean="0">
                  <a:latin typeface="Cambria Math" panose="02040503050406030204" pitchFamily="18" charset="0"/>
                </a:endParaRPr>
              </a:p>
              <a:p>
                <a:r>
                  <a:rPr lang="en-US" altLang="zh-TW" sz="1900" b="0" dirty="0" smtClean="0"/>
                  <a:t>                       </a:t>
                </a:r>
                <a14:m>
                  <m:oMath xmlns:m="http://schemas.openxmlformats.org/officeDocument/2006/math"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en-US" altLang="zh-TW" sz="19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9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9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zh-TW" sz="19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zh-TW" altLang="en-US" sz="1900" i="1">
                                                <a:latin typeface="Cambria Math"/>
                                              </a:rPr>
                                              <m:t>𝜏</m:t>
                                            </m:r>
                                          </m:e>
                                        </m:acc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sz="19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19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altLang="zh-TW" sz="19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TW" altLang="en-US" sz="1900" i="1">
                                        <a:latin typeface="Cambria Math"/>
                                      </a:rPr>
                                      <m:t>𝜏</m:t>
                                    </m:r>
                                  </m:e>
                                </m:acc>
                              </m:sub>
                              <m:sup>
                                <m: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US" altLang="zh-TW" sz="19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en-US" sz="1900" i="1">
                            <a:latin typeface="Cambria Math"/>
                          </a:rPr>
                          <m:t>𝜏</m:t>
                        </m:r>
                      </m:num>
                      <m:den>
                        <m:acc>
                          <m:accPr>
                            <m:chr m:val="̃"/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zh-TW" altLang="en-US" sz="1900" i="1">
                                <a:latin typeface="Cambria Math"/>
                              </a:rPr>
                              <m:t>𝜏</m:t>
                            </m:r>
                          </m:e>
                        </m:acc>
                      </m:den>
                    </m:f>
                    <m:r>
                      <a:rPr lang="en-US" altLang="zh-TW" sz="1900" i="1">
                        <a:latin typeface="Cambria Math"/>
                      </a:rPr>
                      <m:t>𝐶𝑜𝑣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1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9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19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900" i="1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̃"/>
                                <m:ctrlPr>
                                  <a:rPr lang="en-US" altLang="zh-TW" sz="19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19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</m:e>
                    </m:d>
                  </m:oMath>
                </a14:m>
                <a:endParaRPr lang="zh-TW" altLang="en-US" sz="1900" dirty="0"/>
              </a:p>
              <a:p>
                <a:endParaRPr lang="zh-TW" altLang="en-US" sz="1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328592"/>
              </a:xfrm>
              <a:blipFill rotWithShape="0">
                <a:blip r:embed="rId3"/>
                <a:stretch>
                  <a:fillRect l="-2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0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Concluding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altLang="zh-TW" sz="2400" dirty="0"/>
                  <a:t>We remark that the simplicity of the projection formula </a:t>
                </a:r>
                <a:r>
                  <a:rPr lang="en-US" altLang="zh-TW" sz="2400" dirty="0" smtClean="0"/>
                  <a:t>is </a:t>
                </a:r>
                <a:r>
                  <a:rPr lang="en-US" altLang="zh-TW" sz="2400" dirty="0"/>
                  <a:t>due to </a:t>
                </a:r>
                <a:r>
                  <a:rPr lang="en-US" altLang="zh-TW" sz="2400" dirty="0" smtClean="0"/>
                  <a:t>the particular </a:t>
                </a:r>
                <a:r>
                  <a:rPr lang="en-US" altLang="zh-TW" sz="2400" dirty="0"/>
                  <a:t>formulation for the market invariants that we chose in Section 3.1.</a:t>
                </a:r>
              </a:p>
              <a:p>
                <a:endParaRPr lang="en-US" altLang="zh-TW" sz="2400" dirty="0" smtClean="0"/>
              </a:p>
              <a:p>
                <a:r>
                  <a:rPr lang="en-US" altLang="zh-TW" sz="2400" dirty="0"/>
                  <a:t>We conclude pointing out that the simplicity of the projection </a:t>
                </a:r>
                <a:r>
                  <a:rPr lang="en-US" altLang="zh-TW" sz="2400" dirty="0" smtClean="0"/>
                  <a:t>formula </a:t>
                </a:r>
                <a:r>
                  <a:rPr lang="en-US" altLang="zh-TW" sz="2400" dirty="0"/>
                  <a:t>hides the dangers of estimation risk . In other words, the </a:t>
                </a:r>
                <a:r>
                  <a:rPr lang="en-US" altLang="zh-TW" sz="2400" dirty="0" smtClean="0"/>
                  <a:t>distribution at </a:t>
                </a:r>
                <a:r>
                  <a:rPr lang="en-US" altLang="zh-TW" sz="2400" dirty="0"/>
                  <a:t>the investment horizon is given precisely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∅</m:t>
                        </m:r>
                      </m:e>
                      <m:sub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𝑇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+</m:t>
                            </m:r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,</m:t>
                            </m:r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sub>
                        </m:sSub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∅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,</m:t>
                                    </m:r>
                                    <m:acc>
                                      <m:accPr>
                                        <m:chr m:val="̃"/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zh-TW" altLang="en-US" sz="2400" i="1">
                                            <a:latin typeface="Cambria Math"/>
                                          </a:rPr>
                                          <m:t>𝜏</m:t>
                                        </m:r>
                                      </m:e>
                                    </m:acc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f>
                          <m:f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TW" altLang="en-US" sz="2400" i="1">
                                <a:latin typeface="Cambria Math"/>
                              </a:rPr>
                              <m:t>𝜏</m:t>
                            </m:r>
                          </m:num>
                          <m:den>
                            <m:acc>
                              <m:accPr>
                                <m:chr m:val="̃"/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zh-TW" altLang="en-US" sz="2400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den>
                        </m:f>
                      </m:sup>
                    </m:sSup>
                  </m:oMath>
                </a14:m>
                <a:r>
                  <a:rPr lang="en-US" altLang="zh-TW" sz="2400" dirty="0" smtClean="0"/>
                  <a:t> </a:t>
                </a:r>
                <a:r>
                  <a:rPr lang="en-US" altLang="zh-TW" sz="2400" dirty="0"/>
                  <a:t>if the </a:t>
                </a:r>
                <a:r>
                  <a:rPr lang="en-US" altLang="zh-TW" sz="2400" dirty="0" smtClean="0"/>
                  <a:t>estimation-horizon distribution </a:t>
                </a:r>
                <a:r>
                  <a:rPr lang="en-US" altLang="zh-TW" sz="2400" dirty="0"/>
                  <a:t>is known exactly. </a:t>
                </a:r>
                <a:endParaRPr lang="en-US" altLang="zh-TW" sz="2400" dirty="0" smtClean="0"/>
              </a:p>
              <a:p>
                <a:endParaRPr lang="en-US" altLang="zh-TW" sz="2400" dirty="0" smtClean="0"/>
              </a:p>
              <a:p>
                <a:r>
                  <a:rPr lang="en-US" altLang="zh-TW" sz="2400" dirty="0" smtClean="0"/>
                  <a:t>Since </a:t>
                </a:r>
                <a:r>
                  <a:rPr lang="en-US" altLang="zh-TW" sz="2400" dirty="0"/>
                  <a:t>by definition an estimate is only an </a:t>
                </a:r>
                <a:r>
                  <a:rPr lang="en-US" altLang="zh-TW" sz="2400" dirty="0" smtClean="0"/>
                  <a:t>approximation to </a:t>
                </a:r>
                <a:r>
                  <a:rPr lang="en-US" altLang="zh-TW" sz="2400" dirty="0"/>
                  <a:t>reality, the distribution at the investment horizon cannot </a:t>
                </a:r>
                <a:r>
                  <a:rPr lang="en-US" altLang="zh-TW" sz="2400" dirty="0" smtClean="0"/>
                  <a:t>be precise</a:t>
                </a:r>
                <a:r>
                  <a:rPr lang="en-US" altLang="zh-TW" sz="2400" dirty="0"/>
                  <a:t>. In fact, the farther in the future the investment horizon, the </a:t>
                </a:r>
                <a:r>
                  <a:rPr lang="en-US" altLang="zh-TW" sz="2400" dirty="0" smtClean="0"/>
                  <a:t>larger the effect </a:t>
                </a:r>
                <a:r>
                  <a:rPr lang="en-US" altLang="zh-TW" sz="2400" dirty="0"/>
                  <a:t>of the estimation error. </a:t>
                </a:r>
                <a:endParaRPr lang="en-US" altLang="zh-TW" sz="2400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15" t="-2291" r="-17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39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18"/>
    </mc:Choice>
    <mc:Fallback xmlns="">
      <p:transition spd="slow" advTm="7921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European options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/>
              <a:t>A European call option with strike K and expiry date 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on an underlying whose price at the generic time t we denote as </a:t>
            </a:r>
            <a:r>
              <a:rPr lang="en-US" altLang="zh-TW" sz="2400" dirty="0" err="1" smtClean="0"/>
              <a:t>Ut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is a security whose price at time </a:t>
            </a:r>
            <a:r>
              <a:rPr lang="en-US" altLang="zh-TW" sz="2400" dirty="0" err="1" smtClean="0"/>
              <a:t>t≦E</a:t>
            </a:r>
            <a:r>
              <a:rPr lang="en-US" altLang="zh-TW" sz="2400" dirty="0" smtClean="0"/>
              <a:t> :</a:t>
            </a:r>
          </a:p>
          <a:p>
            <a:endParaRPr lang="en-US" altLang="zh-TW" sz="2400" dirty="0"/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換成                      的形式 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 </a:t>
            </a:r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en-US" altLang="zh-TW" sz="2400" dirty="0" smtClean="0"/>
              <a:t>The payoff of </a:t>
            </a:r>
            <a:r>
              <a:rPr lang="en-US" altLang="zh-TW" sz="2400" dirty="0"/>
              <a:t>an option is its value at expiry</a:t>
            </a:r>
            <a:r>
              <a:rPr lang="en-US" altLang="zh-TW" sz="2400" dirty="0" smtClean="0"/>
              <a:t>.</a:t>
            </a:r>
          </a:p>
          <a:p>
            <a:endParaRPr lang="en-US" altLang="zh-TW" sz="2400" dirty="0" smtClean="0"/>
          </a:p>
          <a:p>
            <a:endParaRPr lang="zh-TW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95" y="2892375"/>
            <a:ext cx="42576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164" y="3717032"/>
            <a:ext cx="14362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21025"/>
            <a:ext cx="2736304" cy="72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95" y="5216810"/>
            <a:ext cx="3504381" cy="67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30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409"/>
    </mc:Choice>
    <mc:Fallback xmlns="">
      <p:transition spd="slow" advTm="13440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/>
              <a:t>Black-Scholes </a:t>
            </a:r>
            <a:r>
              <a:rPr lang="en-US" altLang="zh-TW" dirty="0" smtClean="0"/>
              <a:t>formula</a:t>
            </a:r>
            <a:endParaRPr lang="zh-TW" altLang="en-US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164428"/>
            <a:ext cx="4248472" cy="123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431366"/>
            <a:ext cx="3168353" cy="104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864641"/>
            <a:ext cx="2808312" cy="71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457200" y="1702762"/>
                <a:ext cx="5770984" cy="4998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expressed in terms of the error function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smtClean="0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l-GR" altLang="zh-TW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den>
                    </m:f>
                    <m:nary>
                      <m:naryPr>
                        <m:limLoc m:val="undOvr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ⅆ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sz="2000" b="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000" b="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smtClean="0">
                            <a:latin typeface="Cambria Math" panose="02040503050406030204" pitchFamily="18" charset="0"/>
                          </a:rPr>
                          <m:t>erf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TW" altLang="en-US" sz="200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den>
                    </m:f>
                    <m:nary>
                      <m:naryPr>
                        <m:limLoc m:val="undOvr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𝑒𝑥𝑝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altLang="zh-TW" sz="2000" i="1">
                        <a:latin typeface="Cambria Math" panose="02040503050406030204" pitchFamily="18" charset="0"/>
                      </a:rPr>
                      <m:t>ⅆ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TW" altLang="en-US" sz="20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702762"/>
                <a:ext cx="5770984" cy="4998163"/>
              </a:xfrm>
              <a:prstGeom prst="rect">
                <a:avLst/>
              </a:prstGeom>
              <a:blipFill rotWithShape="0">
                <a:blip r:embed="rId5"/>
                <a:stretch>
                  <a:fillRect l="-1373" t="-9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接點 12"/>
          <p:cNvCxnSpPr/>
          <p:nvPr/>
        </p:nvCxnSpPr>
        <p:spPr>
          <a:xfrm>
            <a:off x="755577" y="4869160"/>
            <a:ext cx="721989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85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"/>
    </mc:Choice>
    <mc:Fallback xmlns="">
      <p:transition spd="slow" advTm="35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European options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 smtClean="0"/>
              <a:t>A European put option with strike K and expiry date 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on an underlying whose price at the generic time t we denote as </a:t>
            </a:r>
            <a:r>
              <a:rPr lang="en-US" altLang="zh-TW" sz="2400" dirty="0" err="1" smtClean="0"/>
              <a:t>Ut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is a security whose price at time </a:t>
            </a:r>
            <a:r>
              <a:rPr lang="en-US" altLang="zh-TW" sz="2400" dirty="0" err="1" smtClean="0"/>
              <a:t>t≦E</a:t>
            </a:r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en-US" altLang="zh-TW" sz="2400" dirty="0" smtClean="0"/>
              <a:t>Payoff of </a:t>
            </a:r>
            <a:r>
              <a:rPr lang="en-US" altLang="zh-TW" sz="2400" dirty="0"/>
              <a:t>the put </a:t>
            </a:r>
            <a:r>
              <a:rPr lang="en-US" altLang="zh-TW" sz="2400" dirty="0" smtClean="0"/>
              <a:t>option : </a:t>
            </a:r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因為在前面兩個章節 我們已經知道了價格變數中標的物</a:t>
            </a:r>
            <a:r>
              <a:rPr lang="en-US" altLang="zh-TW" sz="2400" dirty="0" smtClean="0"/>
              <a:t>(</a:t>
            </a:r>
            <a:r>
              <a:rPr lang="en-US" altLang="zh-TW" sz="2400" dirty="0" err="1" smtClean="0"/>
              <a:t>Ut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和債券</a:t>
            </a:r>
            <a:r>
              <a:rPr lang="en-US" altLang="zh-TW" sz="2400" dirty="0" smtClean="0"/>
              <a:t>(</a:t>
            </a:r>
            <a:r>
              <a:rPr lang="en-US" altLang="zh-TW" sz="2400" dirty="0" err="1" smtClean="0"/>
              <a:t>Zt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的</a:t>
            </a:r>
            <a:r>
              <a:rPr lang="en-US" altLang="zh-TW" sz="2400" dirty="0" smtClean="0"/>
              <a:t>invariants</a:t>
            </a:r>
            <a:r>
              <a:rPr lang="zh-TW" altLang="en-US" sz="2400" dirty="0" smtClean="0"/>
              <a:t>，所以我們只剩下探討隱含波動中的</a:t>
            </a:r>
            <a:r>
              <a:rPr lang="en-US" altLang="zh-TW" sz="2400" dirty="0" smtClean="0"/>
              <a:t>invariants</a:t>
            </a:r>
            <a:endParaRPr lang="en-US" altLang="zh-TW" sz="2400" dirty="0"/>
          </a:p>
          <a:p>
            <a:endParaRPr lang="en-US" altLang="zh-TW" sz="2400" dirty="0" smtClean="0"/>
          </a:p>
          <a:p>
            <a:endParaRPr lang="en-US" altLang="zh-TW" sz="2400" dirty="0" smtClean="0"/>
          </a:p>
          <a:p>
            <a:endParaRPr lang="zh-TW" alt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63867"/>
            <a:ext cx="5832648" cy="58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604170"/>
            <a:ext cx="3312368" cy="57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81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"/>
    </mc:Choice>
    <mc:Fallback xmlns="">
      <p:transition spd="slow" advTm="20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ATMF implied percentage volatility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altLang="zh-TW" sz="2400" dirty="0" smtClean="0"/>
                  <a:t>In particular, we </a:t>
                </a:r>
                <a:r>
                  <a:rPr lang="en-US" altLang="zh-TW" sz="2400" dirty="0"/>
                  <a:t>consider the at-the-money-forward (ATMF) implied </a:t>
                </a:r>
                <a:r>
                  <a:rPr lang="en-US" altLang="zh-TW" sz="2400" dirty="0" smtClean="0"/>
                  <a:t>percentage volatility </a:t>
                </a:r>
                <a:r>
                  <a:rPr lang="en-US" altLang="zh-TW" sz="2400" dirty="0"/>
                  <a:t>of the </a:t>
                </a:r>
                <a:r>
                  <a:rPr lang="en-US" altLang="zh-TW" sz="2400" dirty="0" smtClean="0"/>
                  <a:t>underlying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 smtClean="0"/>
                  <a:t> </a:t>
                </a:r>
                <a:r>
                  <a:rPr lang="en-US" altLang="zh-TW" sz="2400" dirty="0"/>
                  <a:t>relative to the strike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400" dirty="0"/>
                  <a:t> </a:t>
                </a:r>
                <a:r>
                  <a:rPr lang="en-US" altLang="zh-TW" sz="2400" dirty="0"/>
                  <a:t>and to the expiry 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Cambria Math"/>
                      </a:rPr>
                      <m:t>𝐸</m:t>
                    </m:r>
                  </m:oMath>
                </a14:m>
                <a:r>
                  <a:rPr lang="en-US" altLang="zh-TW" sz="2400" dirty="0" smtClean="0"/>
                  <a:t>.</a:t>
                </a:r>
              </a:p>
              <a:p>
                <a:endParaRPr lang="en-US" altLang="zh-TW" sz="24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altLang="zh-TW" sz="24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</m:den>
                    </m:f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altLang="zh-TW" sz="2400" b="0" i="1">
                            <a:latin typeface="Cambria Math" panose="02040503050406030204" pitchFamily="18" charset="0"/>
                            <a:ea typeface="Cambria Math"/>
                          </a:rPr>
                          <m:t>                   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𝐸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Cambria Math"/>
                      </a:rPr>
                      <m:t>,   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/>
                      </a:rPr>
                      <m:t>𝑡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</m:e>
                        </m:acc>
                        <m:acc>
                          <m:accPr>
                            <m:chr m:val="̃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𝜏</m:t>
                            </m:r>
                          </m:e>
                        </m:acc>
                      </m:sub>
                    </m:sSub>
                  </m:oMath>
                </a14:m>
                <a:endParaRPr lang="en-US" altLang="zh-TW" sz="2400" dirty="0" smtClean="0"/>
              </a:p>
              <a:p>
                <a:endParaRPr lang="en-US" altLang="zh-TW" sz="2400" dirty="0"/>
              </a:p>
              <a:p>
                <a:r>
                  <a:rPr lang="en-US" altLang="zh-TW" sz="2400" dirty="0" smtClean="0"/>
                  <a:t>We </a:t>
                </a:r>
                <a:r>
                  <a:rPr lang="en-US" altLang="zh-TW" sz="2400" dirty="0"/>
                  <a:t>focus on the ATMF volatility because ATMF options are the most liquid</a:t>
                </a:r>
                <a:r>
                  <a:rPr lang="en-US" altLang="zh-TW" sz="2400" dirty="0" smtClean="0"/>
                  <a:t>.</a:t>
                </a:r>
              </a:p>
              <a:p>
                <a:r>
                  <a:rPr lang="en-US" altLang="zh-TW" sz="2400" dirty="0" smtClean="0"/>
                  <a:t>Nevertheless, implied </a:t>
                </a:r>
                <a:r>
                  <a:rPr lang="en-US" altLang="zh-TW" sz="2400" dirty="0"/>
                  <a:t>volatilities cannot be </a:t>
                </a:r>
                <a:r>
                  <a:rPr lang="en-US" altLang="zh-TW" sz="2400" dirty="0" smtClean="0"/>
                  <a:t>market </a:t>
                </a:r>
                <a:r>
                  <a:rPr lang="en-US" altLang="zh-TW" sz="2400" dirty="0"/>
                  <a:t>invariants, because the convergence </a:t>
                </a:r>
                <a:r>
                  <a:rPr lang="en-US" altLang="zh-TW" sz="2400" dirty="0" smtClean="0"/>
                  <a:t>to the payoff at </a:t>
                </a:r>
                <a:r>
                  <a:rPr lang="en-US" altLang="zh-TW" sz="2400" dirty="0"/>
                  <a:t>expiry breaks the time-homogeneity of the set of </a:t>
                </a:r>
                <a:r>
                  <a:rPr lang="en-US" altLang="zh-TW" sz="2400" dirty="0" smtClean="0"/>
                  <a:t>variables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 : </m:t>
                        </m:r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  <m:t>𝐸</m:t>
                            </m:r>
                          </m:e>
                        </m:d>
                      </m:sup>
                    </m:sSubSup>
                  </m:oMath>
                </a14:m>
                <a:endParaRPr lang="en-US" altLang="zh-TW" sz="2400" dirty="0" smtClean="0"/>
              </a:p>
              <a:p>
                <a:endParaRPr lang="en-US" altLang="zh-TW" sz="2400" dirty="0"/>
              </a:p>
              <a:p>
                <a:endParaRPr lang="en-US" altLang="zh-TW" sz="2400" dirty="0"/>
              </a:p>
              <a:p>
                <a:endParaRPr lang="en-US" altLang="zh-TW" sz="2400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15" t="-943" r="-1333" b="-24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32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"/>
    </mc:Choice>
    <mc:Fallback xmlns="">
      <p:transition spd="slow" advTm="36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 smtClean="0"/>
              <a:t>Find invariants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 smtClean="0"/>
                  <a:t>Therefore </a:t>
                </a:r>
                <a:r>
                  <a:rPr lang="en-US" altLang="zh-TW" sz="2400" dirty="0"/>
                  <a:t>we </a:t>
                </a:r>
                <a:r>
                  <a:rPr lang="en-US" altLang="zh-TW" sz="2400" dirty="0" smtClean="0"/>
                  <a:t>consider the </a:t>
                </a:r>
                <a:r>
                  <a:rPr lang="en-US" altLang="zh-TW" sz="2400" dirty="0"/>
                  <a:t>set </a:t>
                </a:r>
                <a:r>
                  <a:rPr lang="en-US" altLang="zh-TW" sz="2400" dirty="0" smtClean="0"/>
                  <a:t>of </a:t>
                </a:r>
                <a:r>
                  <a:rPr lang="en-US" altLang="zh-TW" sz="2400" dirty="0"/>
                  <a:t>implied </a:t>
                </a:r>
                <a:r>
                  <a:rPr lang="en-US" altLang="zh-TW" sz="2400" dirty="0" smtClean="0"/>
                  <a:t>percentage</a:t>
                </a:r>
              </a:p>
              <a:p>
                <a:pPr marL="0" indent="0">
                  <a:buNone/>
                </a:pPr>
                <a:r>
                  <a:rPr lang="zh-TW" altLang="en-US" sz="2400" dirty="0" smtClean="0"/>
                  <a:t>     </a:t>
                </a:r>
                <a:r>
                  <a:rPr lang="en-US" altLang="zh-TW" sz="2400" dirty="0" smtClean="0"/>
                  <a:t>volatilities with </a:t>
                </a:r>
                <a:r>
                  <a:rPr lang="en-US" altLang="zh-TW" sz="2400" dirty="0"/>
                  <a:t>the same </a:t>
                </a:r>
                <a:r>
                  <a:rPr lang="en-US" altLang="zh-TW" sz="2400" dirty="0" smtClean="0"/>
                  <a:t>time v to expiry</a:t>
                </a:r>
              </a:p>
              <a:p>
                <a:pPr marL="0" indent="0">
                  <a:buNone/>
                </a:pPr>
                <a:endParaRPr lang="en-US" altLang="zh-TW" sz="240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</m:e>
                        </m:acc>
                        <m:acc>
                          <m:accPr>
                            <m:chr m:val="̃"/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zh-TW" altLang="en-US" sz="24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  <m:t>𝜏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zh-TW" sz="2400" dirty="0" smtClean="0"/>
                  <a:t> </a:t>
                </a:r>
              </a:p>
              <a:p>
                <a:endParaRPr lang="en-US" altLang="zh-TW" sz="2400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  <m:r>
                      <a:rPr lang="en-US" altLang="zh-TW" sz="2400" i="1">
                        <a:latin typeface="Cambria Math"/>
                        <a:ea typeface="Cambria Math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den>
                        </m:f>
                      </m:e>
                    </m:rad>
                    <m:f>
                      <m:f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altLang="zh-TW" sz="24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</m:d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sz="2400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752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"/>
    </mc:Choice>
    <mc:Fallback xmlns="">
      <p:transition spd="slow" advTm="47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7931224" cy="778098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en-US" altLang="zh-TW" sz="4000" dirty="0" smtClean="0"/>
                  <a:t>Proof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4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4000" b="0" i="1" smtClean="0">
                            <a:latin typeface="Cambria Math"/>
                            <a:ea typeface="Cambria Math"/>
                          </a:rPr>
                          <m:t> : </m:t>
                        </m:r>
                        <m:r>
                          <a:rPr lang="zh-TW" altLang="en-US" sz="40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4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4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4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40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4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4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4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4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40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  <m:r>
                      <a:rPr lang="en-US" altLang="zh-TW" sz="4000" i="1" smtClean="0">
                        <a:latin typeface="Cambria Math"/>
                        <a:ea typeface="Cambria Math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altLang="zh-TW" sz="4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40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4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zh-TW" altLang="en-US" sz="40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TW" sz="4000" b="0" i="1" smtClean="0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den>
                        </m:f>
                      </m:e>
                    </m:rad>
                    <m:f>
                      <m:fPr>
                        <m:ctrlPr>
                          <a:rPr lang="en-US" altLang="zh-TW" sz="4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4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4000" b="0" i="1" smtClean="0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4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4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40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4000" i="1">
                                        <a:latin typeface="Cambria Math"/>
                                        <a:ea typeface="Cambria Math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TW" sz="4000" i="1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4000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altLang="zh-TW" sz="4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  <m:r>
                                  <a:rPr lang="en-US" altLang="zh-TW" sz="40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altLang="zh-TW" sz="40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</m:d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TW" sz="40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4000" b="0" i="1" smtClean="0">
                                <a:latin typeface="Cambria Math"/>
                                <a:ea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4000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zh-TW" altLang="en-US" sz="40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7931224" cy="778098"/>
              </a:xfrm>
              <a:blipFill rotWithShape="0">
                <a:blip r:embed="rId2"/>
                <a:stretch>
                  <a:fillRect l="-2306" t="-14844" b="-273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1268760"/>
                <a:ext cx="8496944" cy="5256584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18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sz="1800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sz="1800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sz="1800" b="0" i="1" smtClean="0">
                            <a:latin typeface="Cambria Math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en-US" altLang="zh-TW" sz="1800" b="0" i="1" smtClean="0">
                            <a:latin typeface="Cambria Math"/>
                          </a:rPr>
                          <m:t>𝐵𝑆</m:t>
                        </m:r>
                      </m:sup>
                    </m:sSup>
                    <m:d>
                      <m:d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b="0" i="1" smtClean="0">
                            <a:latin typeface="Cambria Math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18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𝑣</m:t>
                            </m:r>
                            <m:r>
                              <a:rPr lang="en-US" altLang="zh-TW" sz="1800" b="0" i="1" smtClean="0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TW" sz="1800" b="0" i="1" smtClean="0">
                            <a:latin typeface="Cambria Math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800" b="0" i="1" smtClean="0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1800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𝑣</m:t>
                            </m:r>
                            <m:r>
                              <a:rPr lang="en-US" altLang="zh-TW" sz="1800" b="0" i="1" smtClean="0">
                                <a:latin typeface="Cambria Math"/>
                              </a:rPr>
                              <m:t>)</m:t>
                            </m:r>
                          </m:sup>
                        </m:sSup>
                      </m:e>
                    </m:d>
                    <m:r>
                      <a:rPr lang="en-US" altLang="zh-TW" sz="1800" b="0" i="1" smtClean="0">
                        <a:latin typeface="Cambria Math"/>
                        <a:ea typeface="Cambria Math"/>
                      </a:rPr>
                      <m:t>≡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func>
                          <m:func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 b="0" i="0" smtClean="0">
                                <a:latin typeface="Cambria Math"/>
                                <a:ea typeface="Cambria Math"/>
                              </a:rPr>
                              <m:t>erf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18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18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1800" b="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𝑑</m:t>
                                        </m:r>
                                      </m:e>
                                      <m:sub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1800" b="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altLang="zh-TW" sz="1800" b="0" i="1" dirty="0" smtClean="0">
                  <a:latin typeface="Cambria Math" panose="02040503050406030204" pitchFamily="18" charset="0"/>
                  <a:ea typeface="Cambria Math"/>
                </a:endParaRPr>
              </a:p>
              <a:p>
                <a:r>
                  <a:rPr lang="en-US" altLang="zh-TW" sz="1800" b="0" dirty="0" smtClean="0">
                    <a:ea typeface="Cambria Math"/>
                  </a:rPr>
                  <a:t>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bSup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1+</m:t>
                        </m:r>
                        <m:func>
                          <m:func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>
                                <a:latin typeface="Cambria Math"/>
                                <a:ea typeface="Cambria Math"/>
                              </a:rPr>
                              <m:t>erf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  <a:ea typeface="Cambria Math"/>
                                          </a:rPr>
                                          <m:t>𝑑</m:t>
                                        </m:r>
                                      </m:e>
                                      <m:sub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  <a:ea typeface="Cambria Math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altLang="zh-TW" sz="18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18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𝑣</m:t>
                            </m:r>
                            <m:r>
                              <a:rPr lang="en-US" altLang="zh-TW" sz="1800" b="0" i="1" smtClean="0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</m:den>
                    </m:f>
                    <m:r>
                      <a:rPr lang="en-US" altLang="zh-TW" sz="1800" b="0" i="1" smtClean="0">
                        <a:latin typeface="Cambria Math"/>
                      </a:rPr>
                      <m:t>,  </m:t>
                    </m:r>
                    <m:sSub>
                      <m:sSub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Cambria Math"/>
                      </a:rPr>
                      <m:t>≡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1800" i="1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1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𝑣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)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1800" b="0" i="1" smtClean="0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rad>
                      </m:den>
                    </m:f>
                    <m:r>
                      <a:rPr lang="en-US" altLang="zh-TW" sz="1800" b="0" i="1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 b="0" i="0" smtClean="0">
                                <a:latin typeface="Cambria Math"/>
                                <a:ea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18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18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𝑈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  <m:sup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(</m:t>
                                        </m:r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+</m:t>
                                        </m:r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𝑣</m:t>
                                        </m:r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)</m:t>
                                        </m:r>
                                      </m:sup>
                                    </m:sSubSup>
                                    <m:sSub>
                                      <m:sSub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d>
                            <m:r>
                              <a:rPr lang="en-US" altLang="zh-TW" sz="1800" b="0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zh-TW" sz="18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800" b="0" i="1" smtClean="0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num>
                              <m:den>
                                <m:r>
                                  <a:rPr lang="en-US" altLang="zh-TW" sz="18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p>
                          </m:e>
                          <m:sup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18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zh-TW" altLang="en-US" sz="1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𝑣</m:t>
                        </m:r>
                      </m:e>
                    </m:rad>
                  </m:oMath>
                </a14:m>
                <a:endParaRPr lang="en-US" altLang="zh-TW" sz="1800" b="0" dirty="0" smtClean="0"/>
              </a:p>
              <a:p>
                <a:r>
                  <a:rPr lang="en-US" altLang="zh-TW" sz="1800" dirty="0" smtClean="0">
                    <a:ea typeface="Cambria Math"/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r>
                      <a:rPr lang="en-US" altLang="zh-TW" sz="1800" i="1" smtClean="0">
                        <a:latin typeface="Cambria Math"/>
                        <a:ea typeface="Cambria Math"/>
                      </a:rPr>
                      <m:t>≡</m:t>
                    </m:r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/>
                          </a:rPr>
                          <m:t>𝜎</m:t>
                        </m:r>
                      </m:e>
                      <m:sup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1800" i="1"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𝑣</m:t>
                            </m:r>
                          </m:e>
                        </m:d>
                      </m:sup>
                    </m:sSup>
                    <m:rad>
                      <m:radPr>
                        <m:degHide m:val="on"/>
                        <m:ctrlPr>
                          <a:rPr lang="zh-TW" altLang="en-US" sz="1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𝑣</m:t>
                        </m:r>
                      </m:e>
                    </m:rad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800" b="0" i="1" smtClean="0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zh-TW" altLang="en-US" sz="1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𝑣</m:t>
                        </m:r>
                      </m:e>
                    </m:rad>
                  </m:oMath>
                </a14:m>
                <a:endParaRPr lang="en-US" altLang="zh-TW" sz="1800" b="0" dirty="0" smtClean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en-US" altLang="zh-TW" sz="1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1+</m:t>
                        </m:r>
                        <m:func>
                          <m:func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>
                                <a:latin typeface="Cambria Math"/>
                                <a:ea typeface="Cambria Math"/>
                              </a:rPr>
                              <m:t>erf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altLang="zh-TW" sz="180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zh-TW" alt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</a:rPr>
                                          <m:t>𝑣</m:t>
                                        </m:r>
                                      </m:e>
                                    </m:rad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1800" i="1" smtClean="0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8</m:t>
                                        </m:r>
                                      </m:e>
                                    </m:rad>
                                  </m:den>
                                </m:f>
                                <m:sSup>
                                  <m:sSup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𝑣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e>
                    </m:d>
                    <m:r>
                      <a:rPr lang="en-US" altLang="zh-TW" sz="1800" b="0" i="0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bSup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𝑣</m:t>
                            </m:r>
                            <m:r>
                              <a:rPr lang="en-US" altLang="zh-TW" sz="1800" i="1"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</m:den>
                    </m:f>
                    <m:d>
                      <m:d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1+</m:t>
                        </m:r>
                        <m:func>
                          <m:func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>
                                <a:latin typeface="Cambria Math"/>
                                <a:ea typeface="Cambria Math"/>
                              </a:rPr>
                              <m:t>erf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b="0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zh-TW" altLang="en-US" sz="1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1800" b="0" i="1" smtClean="0">
                                            <a:latin typeface="Cambria Math"/>
                                          </a:rPr>
                                          <m:t>𝑣</m:t>
                                        </m:r>
                                      </m:e>
                                    </m:rad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  <a:ea typeface="Cambria Math"/>
                                          </a:rPr>
                                          <m:t>8</m:t>
                                        </m:r>
                                      </m:e>
                                    </m:rad>
                                  </m:den>
                                </m:f>
                                <m:sSup>
                                  <m:sSup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1800" i="1">
                                        <a:latin typeface="Cambria Math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𝑣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altLang="zh-TW" sz="1800" b="0" dirty="0" smtClean="0"/>
              </a:p>
              <a:p>
                <a:r>
                  <a:rPr lang="en-US" altLang="zh-TW" sz="1800" dirty="0"/>
                  <a:t> </a:t>
                </a:r>
                <a:r>
                  <a:rPr lang="en-US" altLang="zh-TW" sz="1800" dirty="0" smtClean="0"/>
                  <a:t>                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</a:rPr>
                          <m:t>𝑈</m:t>
                        </m:r>
                      </m:e>
                      <m:sub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</m:sub>
                    </m:sSub>
                    <m:func>
                      <m:func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/>
                            <a:ea typeface="Cambria Math"/>
                          </a:rPr>
                          <m:t>erf</m:t>
                        </m:r>
                      </m:fName>
                      <m:e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zh-TW" alt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1800" b="0" i="1" smtClean="0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</m:rad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1800" i="1">
                                        <a:latin typeface="Cambria Math"/>
                                        <a:ea typeface="Cambria Math"/>
                                      </a:rPr>
                                      <m:t>8</m:t>
                                    </m:r>
                                  </m:e>
                                </m:rad>
                              </m:den>
                            </m:f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1800" i="1">
                                    <a:latin typeface="Cambria Math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zh-TW" altLang="en-US" sz="1800" dirty="0" smtClean="0"/>
                  <a:t>                   誤差</a:t>
                </a:r>
                <a:r>
                  <a:rPr lang="zh-TW" altLang="en-US" sz="1800" dirty="0"/>
                  <a:t>函數是奇函數：</a:t>
                </a:r>
                <a:r>
                  <a:rPr lang="en-US" altLang="zh-TW" sz="1800" b="0" dirty="0" err="1" smtClean="0"/>
                  <a:t>erf</a:t>
                </a:r>
                <a:r>
                  <a:rPr lang="en-US" altLang="zh-TW" sz="1800" b="0" dirty="0" smtClean="0"/>
                  <a:t>(-x)=-</a:t>
                </a:r>
                <a:r>
                  <a:rPr lang="en-US" altLang="zh-TW" sz="1800" b="0" dirty="0" err="1" smtClean="0"/>
                  <a:t>erf</a:t>
                </a:r>
                <a:r>
                  <a:rPr lang="en-US" altLang="zh-TW" sz="1800" b="0" dirty="0" smtClean="0"/>
                  <a:t>(x)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800" b="0" i="1" smtClean="0">
                                <a:latin typeface="Cambria Math"/>
                              </a:rPr>
                              <m:t>8</m:t>
                            </m:r>
                          </m:num>
                          <m:den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𝑣</m:t>
                            </m:r>
                          </m:den>
                        </m:f>
                      </m:e>
                    </m:rad>
                    <m:r>
                      <a:rPr lang="en-US" altLang="zh-TW" sz="1800" b="0" i="1" smtClean="0">
                        <a:latin typeface="Cambria Math"/>
                      </a:rPr>
                      <m:t>𝑒𝑟</m:t>
                    </m:r>
                    <m:sSup>
                      <m:sSup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altLang="zh-TW" sz="18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  <m:sup>
                                <m:d>
                                  <m:d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𝐾</m:t>
                                        </m:r>
                                      </m:e>
                                      <m:sub>
                                        <m:r>
                                          <a:rPr lang="en-US" altLang="zh-TW" sz="1800" i="1"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𝑡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+</m:t>
                                    </m:r>
                                    <m:r>
                                      <a:rPr lang="en-US" altLang="zh-TW" sz="1800" i="1">
                                        <a:latin typeface="Cambria Math"/>
                                      </a:rPr>
                                      <m:t>𝑣</m:t>
                                    </m:r>
                                  </m:e>
                                </m:d>
                              </m:sup>
                            </m:sSubSup>
                          </m:num>
                          <m:den>
                            <m:sSub>
                              <m:sSub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𝑡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altLang="zh-TW" sz="1800" b="0" dirty="0" smtClean="0"/>
                  <a:t>                 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800">
                            <a:latin typeface="Cambria Math" panose="02040503050406030204" pitchFamily="18" charset="0"/>
                          </a:rPr>
                          <m:t>erf</m:t>
                        </m:r>
                      </m:fName>
                      <m:e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altLang="zh-TW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zh-TW" altLang="en-US" sz="1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</m:rad>
                      </m:den>
                    </m:f>
                    <m:nary>
                      <m:naryPr>
                        <m:limLoc m:val="undOvr"/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/>
                          </m:rPr>
                          <a:rPr lang="en-US" altLang="zh-TW" sz="1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𝑒𝑥𝑝</m:t>
                        </m:r>
                        <m:d>
                          <m:d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altLang="zh-TW" sz="1800" i="1">
                        <a:latin typeface="Cambria Math" panose="02040503050406030204" pitchFamily="18" charset="0"/>
                      </a:rPr>
                      <m:t>ⅆ</m:t>
                    </m:r>
                    <m:r>
                      <a:rPr lang="en-US" altLang="zh-TW" sz="1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zh-TW" altLang="en-US" sz="1800" dirty="0"/>
              </a:p>
              <a:p>
                <a14:m>
                  <m:oMath xmlns:m="http://schemas.openxmlformats.org/officeDocument/2006/math">
                    <m:r>
                      <a:rPr lang="en-US" altLang="zh-TW" sz="1800" i="1">
                        <a:latin typeface="Cambria Math"/>
                      </a:rPr>
                      <m:t>𝑒𝑟</m:t>
                    </m:r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altLang="zh-TW" sz="1800" i="1">
                            <a:latin typeface="Cambria Math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800" b="0" i="1" smtClean="0">
                                <a:latin typeface="Cambria Math"/>
                              </a:rPr>
                              <m:t>𝜋</m:t>
                            </m:r>
                          </m:e>
                          <m:sup>
                            <m:f>
                              <m:fPr>
                                <m:type m:val="skw"/>
                                <m:ctrlPr>
                                  <a:rPr lang="en-US" altLang="zh-TW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800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TW" sz="1800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num>
                      <m:den>
                        <m:r>
                          <a:rPr lang="en-US" altLang="zh-TW" sz="18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altLang="zh-TW" sz="1800" b="0" i="1" smtClean="0">
                        <a:latin typeface="Cambria Math"/>
                      </a:rPr>
                      <m:t>𝑥</m:t>
                    </m:r>
                    <m:r>
                      <a:rPr lang="en-US" altLang="zh-TW" sz="18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𝜋</m:t>
                            </m:r>
                          </m:e>
                          <m:sup>
                            <m:f>
                              <m:fPr>
                                <m:type m:val="skw"/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1800" b="0" i="1" smtClean="0">
                                    <a:latin typeface="Cambria Math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TW" sz="18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num>
                      <m:den>
                        <m:r>
                          <a:rPr lang="en-US" altLang="zh-TW" sz="1800" i="1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altLang="zh-TW" sz="1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altLang="zh-TW" sz="1800" b="0" i="1" smtClean="0">
                        <a:latin typeface="Cambria Math"/>
                      </a:rPr>
                      <m:t>+…</m:t>
                    </m:r>
                  </m:oMath>
                </a14:m>
                <a:r>
                  <a:rPr lang="en-US" altLang="zh-TW" sz="1800" b="0" dirty="0" smtClean="0"/>
                  <a:t>  by Taylor expansion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18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altLang="zh-TW" sz="1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</a:rPr>
                          <m:t>,</m:t>
                        </m:r>
                        <m:r>
                          <a:rPr lang="en-US" altLang="zh-TW" sz="1800" i="1">
                            <a:latin typeface="Cambria Math"/>
                          </a:rPr>
                          <m:t>𝑡</m:t>
                        </m:r>
                        <m:r>
                          <a:rPr lang="en-US" altLang="zh-TW" sz="1800" i="1">
                            <a:latin typeface="Cambria Math"/>
                          </a:rPr>
                          <m:t>+</m:t>
                        </m:r>
                        <m:r>
                          <a:rPr lang="en-US" altLang="zh-TW" sz="1800" i="1">
                            <a:latin typeface="Cambria Math"/>
                          </a:rPr>
                          <m:t>𝑣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</m:sup>
                    </m:sSup>
                    <m:r>
                      <a:rPr lang="en-US" altLang="zh-TW" sz="1800" i="1" smtClean="0">
                        <a:latin typeface="Cambria Math"/>
                        <a:ea typeface="Cambria Math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zh-TW" altLang="en-US" sz="18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den>
                        </m:f>
                      </m:e>
                    </m:rad>
                    <m:f>
                      <m:fPr>
                        <m:ctrlPr>
                          <a:rPr lang="en-US" altLang="zh-TW" sz="1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18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18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800" i="1">
                                        <a:latin typeface="Cambria Math"/>
                                        <a:ea typeface="Cambria Math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TW" sz="1800" i="1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1800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altLang="zh-TW" sz="18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  <m:r>
                                  <a:rPr lang="en-US" altLang="zh-TW" sz="18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altLang="zh-TW" sz="18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</m:d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altLang="zh-TW" sz="1800" b="0" dirty="0" smtClean="0"/>
              </a:p>
              <a:p>
                <a:endParaRPr lang="en-US" altLang="zh-TW" sz="1800" b="0" dirty="0" smtClean="0"/>
              </a:p>
              <a:p>
                <a:endParaRPr lang="en-US" altLang="zh-TW" sz="1800" b="0" dirty="0" smtClean="0"/>
              </a:p>
              <a:p>
                <a:endParaRPr lang="en-US" altLang="zh-TW" sz="1800" b="0" dirty="0" smtClean="0"/>
              </a:p>
              <a:p>
                <a:endParaRPr lang="en-US" altLang="zh-TW" sz="1800" b="0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1268760"/>
                <a:ext cx="8496944" cy="5256584"/>
              </a:xfrm>
              <a:blipFill rotWithShape="0">
                <a:blip r:embed="rId3"/>
                <a:stretch>
                  <a:fillRect l="-4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449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32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zh-TW" altLang="en-US" sz="32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32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32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32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32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32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32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32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32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32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3200" dirty="0"/>
                  <a:t> </a:t>
                </a:r>
                <a:r>
                  <a:rPr lang="en-US" altLang="zh-TW" sz="3200" dirty="0" smtClean="0"/>
                  <a:t>is not invariants</a:t>
                </a:r>
                <a:endParaRPr lang="zh-TW" altLang="en-US" sz="3200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zh-TW" altLang="en-US" sz="20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  <m:r>
                      <a:rPr lang="en-US" altLang="zh-TW" sz="2000" i="1">
                        <a:latin typeface="Cambria Math"/>
                        <a:ea typeface="Cambria Math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zh-TW" altLang="en-US" sz="20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den>
                        </m:f>
                      </m:e>
                    </m:rad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𝐾</m:t>
                                    </m:r>
                                  </m:e>
                                  <m:sub>
                                    <m:r>
                                      <a:rPr lang="en-US" altLang="zh-TW" sz="2000" i="1">
                                        <a:latin typeface="Cambria Math"/>
                                        <a:ea typeface="Cambria Math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,</m:t>
                                </m:r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𝑣</m:t>
                                </m:r>
                              </m:e>
                            </m:d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dirty="0" smtClean="0"/>
                  <a:t> </a:t>
                </a:r>
                <a:r>
                  <a:rPr lang="en-US" altLang="zh-TW" sz="2000" dirty="0"/>
                  <a:t>are </a:t>
                </a:r>
                <a:r>
                  <a:rPr lang="en-US" altLang="zh-TW" sz="2000" dirty="0" smtClean="0"/>
                  <a:t>not invariant</a:t>
                </a:r>
                <a:r>
                  <a:rPr lang="en-US" altLang="zh-TW" sz="2000" dirty="0"/>
                  <a:t>.</a:t>
                </a:r>
                <a:endParaRPr lang="en-US" altLang="zh-TW" sz="2000" dirty="0" smtClean="0"/>
              </a:p>
              <a:p>
                <a:r>
                  <a:rPr lang="en-US" altLang="zh-TW" sz="2000" dirty="0" smtClean="0"/>
                  <a:t>Although </a:t>
                </a:r>
                <a:r>
                  <a:rPr lang="en-US" altLang="zh-TW" sz="2000" dirty="0"/>
                  <a:t>the value at any time of 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the ATMF call </a:t>
                </a:r>
                <a:r>
                  <a:rPr lang="en-US" altLang="zh-TW" sz="2000" dirty="0"/>
                  <a:t>is </a:t>
                </a:r>
                <a:r>
                  <a:rPr lang="en-US" altLang="zh-TW" sz="2000" dirty="0" smtClean="0"/>
                  <a:t>definitely dependent 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on </a:t>
                </a:r>
                <a:r>
                  <a:rPr lang="en-US" altLang="zh-TW" sz="2000" dirty="0"/>
                  <a:t>its value </a:t>
                </a:r>
                <a:r>
                  <a:rPr lang="en-US" altLang="zh-TW" sz="2000" dirty="0" smtClean="0"/>
                  <a:t>at a previous </a:t>
                </a:r>
                <a:r>
                  <a:rPr lang="en-US" altLang="zh-TW" sz="2000" dirty="0"/>
                  <a:t>time, 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and </a:t>
                </a:r>
                <a:r>
                  <a:rPr lang="en-US" altLang="zh-TW" sz="2000" dirty="0"/>
                  <a:t>so is the </a:t>
                </a:r>
                <a:r>
                  <a:rPr lang="en-US" altLang="zh-TW" sz="2000" dirty="0" smtClean="0"/>
                  <a:t>underlying. </a:t>
                </a:r>
              </a:p>
              <a:p>
                <a:endParaRPr lang="en-US" altLang="zh-TW" sz="2000" dirty="0"/>
              </a:p>
              <a:p>
                <a:r>
                  <a:rPr lang="en-US" altLang="zh-TW" sz="2000" dirty="0" smtClean="0"/>
                  <a:t>These two effects might cancel. </a:t>
                </a:r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Nevertheless</a:t>
                </a:r>
                <a:r>
                  <a:rPr lang="en-US" altLang="zh-TW" sz="2000" dirty="0"/>
                  <a:t>, a </a:t>
                </a:r>
                <a:r>
                  <a:rPr lang="en-US" altLang="zh-TW" sz="2000" dirty="0" smtClean="0"/>
                  <a:t>scatter plot </a:t>
                </a:r>
                <a:r>
                  <a:rPr lang="en-US" altLang="zh-TW" sz="2000" dirty="0"/>
                  <a:t>of 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the </a:t>
                </a:r>
                <a:r>
                  <a:rPr lang="en-US" altLang="zh-TW" sz="2000" dirty="0"/>
                  <a:t>series of observations </a:t>
                </a:r>
                <a:r>
                  <a:rPr lang="en-US" altLang="zh-TW" sz="2000" dirty="0" smtClean="0"/>
                  <a:t>of </a:t>
                </a:r>
              </a:p>
              <a:p>
                <a:pPr marL="0" indent="0">
                  <a:buNone/>
                </a:pPr>
                <a:r>
                  <a:rPr lang="en-US" altLang="zh-TW" sz="2000" dirty="0" smtClean="0">
                    <a:ea typeface="Cambria Math"/>
                  </a:rPr>
                  <a:t>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zh-TW" altLang="en-US" sz="20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  <m:sup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𝑣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altLang="zh-TW" sz="2000" dirty="0" smtClean="0"/>
                  <a:t> versus </a:t>
                </a:r>
                <a:r>
                  <a:rPr lang="en-US" altLang="zh-TW" sz="2000" dirty="0"/>
                  <a:t>their lagged </a:t>
                </a: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values shows dependence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667" b="-12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18" y="3120519"/>
            <a:ext cx="4175521" cy="3188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9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584</Words>
  <Application>Microsoft Office PowerPoint</Application>
  <PresentationFormat>如螢幕大小 (4:3)</PresentationFormat>
  <Paragraphs>192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6" baseType="lpstr">
      <vt:lpstr>新細明體</vt:lpstr>
      <vt:lpstr>Arial</vt:lpstr>
      <vt:lpstr>Calibri</vt:lpstr>
      <vt:lpstr>Cambria Math</vt:lpstr>
      <vt:lpstr>Office 佈景主題</vt:lpstr>
      <vt:lpstr>Risk and Asset Allocation</vt:lpstr>
      <vt:lpstr>3.1.3 Derivatives</vt:lpstr>
      <vt:lpstr>European options</vt:lpstr>
      <vt:lpstr>Black-Scholes formula</vt:lpstr>
      <vt:lpstr>European options</vt:lpstr>
      <vt:lpstr>ATMF implied percentage volatility</vt:lpstr>
      <vt:lpstr>Find invariants</vt:lpstr>
      <vt:lpstr>Proof〖 : σ〗_t^((K_t,t+v) )≈√(2π/v)  (C_t^((K_t,t+v) ))/U_t </vt:lpstr>
      <vt:lpstr>〖 σ〗_t^((K_t,t+v) ) is not invariants</vt:lpstr>
      <vt:lpstr>Find invariants</vt:lpstr>
      <vt:lpstr>Find swap market invariants</vt:lpstr>
      <vt:lpstr>Swaption</vt:lpstr>
      <vt:lpstr>Invariants</vt:lpstr>
      <vt:lpstr>3.2 Projection of the invariants to the investment horizon</vt:lpstr>
      <vt:lpstr>Poject invariants</vt:lpstr>
      <vt:lpstr>Poject characteristic function</vt:lpstr>
      <vt:lpstr>Proof</vt:lpstr>
      <vt:lpstr>Infinitely divisible</vt:lpstr>
      <vt:lpstr>Relation</vt:lpstr>
      <vt:lpstr>Proof Cov{X_(T+τ,τ) }=τ/τ ̃  Cov{X_(t,τ ̃ ) }</vt:lpstr>
      <vt:lpstr>Concluding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3.1.3 Derivatives</dc:title>
  <dc:creator>willy</dc:creator>
  <cp:lastModifiedBy>willy</cp:lastModifiedBy>
  <cp:revision>101</cp:revision>
  <dcterms:created xsi:type="dcterms:W3CDTF">2015-02-24T02:38:42Z</dcterms:created>
  <dcterms:modified xsi:type="dcterms:W3CDTF">2015-03-17T05:10:01Z</dcterms:modified>
</cp:coreProperties>
</file>